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6" r:id="rId9"/>
    <p:sldId id="275" r:id="rId10"/>
    <p:sldId id="278" r:id="rId11"/>
    <p:sldId id="277" r:id="rId12"/>
    <p:sldId id="267" r:id="rId13"/>
    <p:sldId id="268" r:id="rId14"/>
    <p:sldId id="279" r:id="rId15"/>
    <p:sldId id="280" r:id="rId16"/>
    <p:sldId id="281" r:id="rId17"/>
    <p:sldId id="284" r:id="rId18"/>
    <p:sldId id="270" r:id="rId19"/>
    <p:sldId id="283" r:id="rId20"/>
    <p:sldId id="271" r:id="rId21"/>
    <p:sldId id="285" r:id="rId22"/>
    <p:sldId id="272" r:id="rId23"/>
    <p:sldId id="286" r:id="rId24"/>
    <p:sldId id="287" r:id="rId25"/>
    <p:sldId id="274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Estilo Claro 2 - Destaqu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323B7-1CCE-4FFC-A003-12637CA927AC}" type="datetimeFigureOut">
              <a:rPr lang="pt-PT" smtClean="0"/>
              <a:pPr/>
              <a:t>01/05/2017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6E7EF-6688-4D76-97B4-2F76AF65CE5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6E7EF-6688-4D76-97B4-2F76AF65CE5E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 do subtítulo do modelo global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 do título do Modelo Global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3E61B-3AB3-490F-90D4-269C8A444AE7}" type="datetimeFigureOut">
              <a:rPr lang="en-US" smtClean="0"/>
              <a:pPr/>
              <a:t>5/1/2017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talogo.anq.gov.pt/Qualificacoes" TargetMode="External"/><Relationship Id="rId2" Type="http://schemas.openxmlformats.org/officeDocument/2006/relationships/hyperlink" Target="http://designthefuture.p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nq.gov.pt/default.asp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733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smtClean="0"/>
              <a:t/>
            </a:r>
            <a:br>
              <a:rPr lang="pt-PT" sz="2400" smtClean="0"/>
            </a:br>
            <a:r>
              <a:rPr lang="pt-PT" sz="3100" b="1" smtClean="0">
                <a:solidFill>
                  <a:schemeClr val="tx2"/>
                </a:solidFill>
                <a:latin typeface="Arial Rounded MT Bold" pitchFamily="34" charset="0"/>
              </a:rPr>
              <a:t> </a:t>
            </a:r>
            <a:r>
              <a:rPr lang="pt-PT" sz="3100" b="1" dirty="0" smtClean="0">
                <a:solidFill>
                  <a:schemeClr val="tx2"/>
                </a:solidFill>
                <a:latin typeface="Arial Rounded MT Bold" pitchFamily="34" charset="0"/>
              </a:rPr>
              <a:t>ORIENTAÇÃO ESCOLAR </a:t>
            </a:r>
            <a:br>
              <a:rPr lang="pt-PT" sz="3100" b="1" dirty="0" smtClean="0">
                <a:solidFill>
                  <a:schemeClr val="tx2"/>
                </a:solidFill>
                <a:latin typeface="Arial Rounded MT Bold" pitchFamily="34" charset="0"/>
              </a:rPr>
            </a:br>
            <a:r>
              <a:rPr lang="pt-PT" sz="3100" b="1" dirty="0" smtClean="0">
                <a:solidFill>
                  <a:schemeClr val="tx2"/>
                </a:solidFill>
                <a:latin typeface="Arial Rounded MT Bold" pitchFamily="34" charset="0"/>
              </a:rPr>
              <a:t>E VOCACIONAL</a:t>
            </a:r>
            <a:r>
              <a:rPr lang="pt-PT" sz="2400" dirty="0" smtClean="0">
                <a:solidFill>
                  <a:schemeClr val="tx2"/>
                </a:solidFill>
                <a:latin typeface="Arial Rounded MT Bold" pitchFamily="34" charset="0"/>
              </a:rPr>
              <a:t/>
            </a:r>
            <a:br>
              <a:rPr lang="pt-PT" sz="2400" dirty="0" smtClean="0">
                <a:solidFill>
                  <a:schemeClr val="tx2"/>
                </a:solidFill>
                <a:latin typeface="Arial Rounded MT Bold" pitchFamily="34" charset="0"/>
              </a:rPr>
            </a:br>
            <a:r>
              <a:rPr lang="pt-PT" sz="2400" dirty="0" smtClean="0">
                <a:solidFill>
                  <a:schemeClr val="tx2"/>
                </a:solidFill>
                <a:latin typeface="Arial Rounded MT Bold" pitchFamily="34" charset="0"/>
              </a:rPr>
              <a:t/>
            </a:r>
            <a:br>
              <a:rPr lang="pt-PT" sz="2400" dirty="0" smtClean="0">
                <a:solidFill>
                  <a:schemeClr val="tx2"/>
                </a:solidFill>
                <a:latin typeface="Arial Rounded MT Bold" pitchFamily="34" charset="0"/>
              </a:rPr>
            </a:br>
            <a:r>
              <a:rPr lang="pt-PT" sz="2400" dirty="0" smtClean="0">
                <a:solidFill>
                  <a:schemeClr val="tx2"/>
                </a:solidFill>
                <a:latin typeface="Arial Rounded MT Bold" pitchFamily="34" charset="0"/>
              </a:rPr>
              <a:t>ANO LETIVO 2016/2017</a:t>
            </a:r>
            <a:br>
              <a:rPr lang="pt-PT" sz="2400" dirty="0" smtClean="0">
                <a:solidFill>
                  <a:schemeClr val="tx2"/>
                </a:solidFill>
                <a:latin typeface="Arial Rounded MT Bold" pitchFamily="34" charset="0"/>
              </a:rPr>
            </a:br>
            <a:endParaRPr lang="pt-PT" sz="2400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76400" y="6096000"/>
            <a:ext cx="6400800" cy="533400"/>
          </a:xfrm>
        </p:spPr>
        <p:txBody>
          <a:bodyPr>
            <a:normAutofit/>
          </a:bodyPr>
          <a:lstStyle/>
          <a:p>
            <a:pPr algn="l"/>
            <a:endParaRPr lang="pt-PT" sz="1200" dirty="0" smtClean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pic>
        <p:nvPicPr>
          <p:cNvPr id="1026" name="Imagem 1" descr="logotipo_final_azu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0450" y="5486400"/>
            <a:ext cx="2038350" cy="979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2209800" y="1295400"/>
            <a:ext cx="472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100" dirty="0" smtClean="0">
                <a:solidFill>
                  <a:schemeClr val="accent1"/>
                </a:solidFill>
                <a:latin typeface="Arial Rounded MT Bold" pitchFamily="34" charset="0"/>
              </a:rPr>
              <a:t>PSICÓLOGA – MAFALDA LAPA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pt-PT" sz="2000" dirty="0" smtClean="0">
                <a:solidFill>
                  <a:srgbClr val="002060"/>
                </a:solidFill>
                <a:latin typeface="Arial Rounded MT Bold" pitchFamily="34" charset="0"/>
              </a:rPr>
              <a:t>CURSOS CIENTÍFICO-HUMANISTICOS</a:t>
            </a:r>
            <a:r>
              <a:rPr lang="pt-PT" sz="1800" dirty="0" smtClean="0">
                <a:solidFill>
                  <a:srgbClr val="002060"/>
                </a:solidFill>
                <a:latin typeface="Arial Rounded MT Bold" pitchFamily="34" charset="0"/>
              </a:rPr>
              <a:t/>
            </a:r>
            <a:br>
              <a:rPr lang="pt-PT" sz="1800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pt-PT" sz="2700" b="1" dirty="0" smtClean="0">
                <a:solidFill>
                  <a:srgbClr val="002060"/>
                </a:solidFill>
                <a:latin typeface="Arial Rounded MT Bold" pitchFamily="34" charset="0"/>
              </a:rPr>
              <a:t>Curso de Ciências Socioeconómicas</a:t>
            </a:r>
            <a:r>
              <a:rPr lang="pt-PT" sz="1800" dirty="0" smtClean="0">
                <a:solidFill>
                  <a:srgbClr val="002060"/>
                </a:solidFill>
              </a:rPr>
              <a:t/>
            </a:r>
            <a:br>
              <a:rPr lang="pt-PT" sz="1800" dirty="0" smtClean="0">
                <a:solidFill>
                  <a:srgbClr val="002060"/>
                </a:solidFill>
              </a:rPr>
            </a:br>
            <a:endParaRPr lang="pt-PT" sz="1800" dirty="0">
              <a:solidFill>
                <a:srgbClr val="002060"/>
              </a:solidFill>
            </a:endParaRPr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half" idx="1"/>
          </p:nvPr>
        </p:nvSpPr>
        <p:spPr>
          <a:xfrm>
            <a:off x="457200" y="3276600"/>
            <a:ext cx="4038600" cy="2438401"/>
          </a:xfrm>
        </p:spPr>
        <p:txBody>
          <a:bodyPr>
            <a:normAutofit fontScale="62500" lnSpcReduction="20000"/>
          </a:bodyPr>
          <a:lstStyle/>
          <a:p>
            <a:r>
              <a:rPr lang="pt-PT" sz="2900" i="1" dirty="0" smtClean="0">
                <a:solidFill>
                  <a:srgbClr val="002060"/>
                </a:solidFill>
                <a:latin typeface="Arial Rounded MT Bold" pitchFamily="34" charset="0"/>
              </a:rPr>
              <a:t>Opções (b)</a:t>
            </a:r>
          </a:p>
          <a:p>
            <a:endParaRPr lang="pt-PT" sz="2900" i="1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sz="2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Economia C</a:t>
            </a:r>
          </a:p>
          <a:p>
            <a:pPr>
              <a:buNone/>
            </a:pPr>
            <a:r>
              <a:rPr lang="pt-PT" sz="2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Geografia C</a:t>
            </a:r>
          </a:p>
          <a:p>
            <a:pPr>
              <a:buNone/>
            </a:pPr>
            <a:r>
              <a:rPr lang="pt-PT" sz="2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Sociologia</a:t>
            </a:r>
          </a:p>
          <a:p>
            <a:pPr>
              <a:buNone/>
            </a:pPr>
            <a:r>
              <a:rPr lang="pt-PT" sz="2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Química</a:t>
            </a:r>
          </a:p>
          <a:p>
            <a:pPr>
              <a:buNone/>
            </a:pPr>
            <a:r>
              <a:rPr lang="pt-PT" sz="29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 </a:t>
            </a:r>
          </a:p>
          <a:p>
            <a:endParaRPr lang="pt-PT" dirty="0"/>
          </a:p>
        </p:txBody>
      </p:sp>
      <p:sp>
        <p:nvSpPr>
          <p:cNvPr id="14" name="Marcador de Posição de Conteúdo 13"/>
          <p:cNvSpPr>
            <a:spLocks noGrp="1"/>
          </p:cNvSpPr>
          <p:nvPr>
            <p:ph sz="half" idx="2"/>
          </p:nvPr>
        </p:nvSpPr>
        <p:spPr>
          <a:xfrm>
            <a:off x="4648200" y="3200400"/>
            <a:ext cx="4038600" cy="3001963"/>
          </a:xfrm>
        </p:spPr>
        <p:txBody>
          <a:bodyPr>
            <a:normAutofit fontScale="62500" lnSpcReduction="20000"/>
          </a:bodyPr>
          <a:lstStyle/>
          <a:p>
            <a:r>
              <a:rPr lang="pt-PT" i="1" dirty="0" smtClean="0">
                <a:solidFill>
                  <a:srgbClr val="002060"/>
                </a:solidFill>
                <a:latin typeface="Arial Rounded MT Bold" pitchFamily="34" charset="0"/>
              </a:rPr>
              <a:t>Opções (c)</a:t>
            </a: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Antropologia </a:t>
            </a:r>
            <a:r>
              <a:rPr lang="pt-PT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Aplicações Informáticas B </a:t>
            </a:r>
            <a:r>
              <a:rPr lang="pt-PT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Ciência Política </a:t>
            </a:r>
            <a:r>
              <a:rPr lang="pt-PT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Clássicos da Literatura </a:t>
            </a:r>
            <a:r>
              <a:rPr lang="pt-PT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Direito </a:t>
            </a:r>
            <a:r>
              <a:rPr lang="pt-PT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Filosofia A</a:t>
            </a: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 </a:t>
            </a:r>
            <a:r>
              <a:rPr lang="pt-PT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Grego </a:t>
            </a:r>
            <a:r>
              <a:rPr lang="pt-PT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Língua Estrangeira I, II ou III (d)</a:t>
            </a: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Psicologia B </a:t>
            </a:r>
            <a:r>
              <a:rPr lang="pt-PT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endParaRPr lang="pt-PT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914400" y="23622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400" dirty="0" smtClean="0">
                <a:solidFill>
                  <a:srgbClr val="002060"/>
                </a:solidFill>
                <a:latin typeface="Arial Rounded MT Bold" pitchFamily="34" charset="0"/>
              </a:rPr>
              <a:t>Anuais (12.º) - O aluno escolhe duas disciplinas anuais de 12.º ano, sendo pelo menos uma obrigatoriamente do conjunto de </a:t>
            </a:r>
            <a:r>
              <a:rPr lang="pt-PT" sz="1400" i="1" dirty="0" smtClean="0">
                <a:solidFill>
                  <a:srgbClr val="002060"/>
                </a:solidFill>
                <a:latin typeface="Arial Rounded MT Bold" pitchFamily="34" charset="0"/>
              </a:rPr>
              <a:t>opções (b)</a:t>
            </a:r>
            <a:r>
              <a:rPr lang="pt-PT" sz="1400" dirty="0" smtClean="0">
                <a:solidFill>
                  <a:srgbClr val="002060"/>
                </a:solidFill>
                <a:latin typeface="Arial Rounded MT Bold" pitchFamily="34" charset="0"/>
              </a:rPr>
              <a:t>:</a:t>
            </a:r>
            <a:endParaRPr lang="pt-PT" sz="14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09600" y="6172200"/>
            <a:ext cx="76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400" i="1" dirty="0" smtClean="0">
                <a:solidFill>
                  <a:srgbClr val="002060"/>
                </a:solidFill>
                <a:latin typeface="Arial Rounded MT Bold" pitchFamily="34" charset="0"/>
              </a:rPr>
              <a:t>d) </a:t>
            </a:r>
            <a:r>
              <a:rPr lang="pt-PT" sz="1400" dirty="0" smtClean="0">
                <a:solidFill>
                  <a:srgbClr val="002060"/>
                </a:solidFill>
                <a:latin typeface="Arial Rounded MT Bold" pitchFamily="34" charset="0"/>
              </a:rPr>
              <a:t>Oferta dependente do projeto educativo de escola</a:t>
            </a:r>
            <a:endParaRPr lang="pt-PT" sz="14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8229600" cy="1143000"/>
          </a:xfrm>
        </p:spPr>
        <p:txBody>
          <a:bodyPr>
            <a:normAutofit/>
          </a:bodyPr>
          <a:lstStyle/>
          <a:p>
            <a:r>
              <a:rPr lang="pt-PT" sz="1800" dirty="0" smtClean="0">
                <a:solidFill>
                  <a:srgbClr val="002060"/>
                </a:solidFill>
                <a:latin typeface="Arial Rounded MT Bold" pitchFamily="34" charset="0"/>
              </a:rPr>
              <a:t>CURSOS CIENTÍFICO-HUMANISTICOS</a:t>
            </a:r>
            <a:br>
              <a:rPr lang="pt-PT" sz="1800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pt-PT" sz="2800" dirty="0" smtClean="0">
                <a:solidFill>
                  <a:srgbClr val="002060"/>
                </a:solidFill>
                <a:latin typeface="Arial Rounded MT Bold" pitchFamily="34" charset="0"/>
              </a:rPr>
              <a:t>CURSO LÍNGUAS E HUMANIDADES</a:t>
            </a: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4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PT" sz="2400" b="1" u="sng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FORMAÇÃO GERAL</a:t>
            </a: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Português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 (10.º, 11.º e 12.º anos)</a:t>
            </a: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Língua Estrangeira I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, </a:t>
            </a: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II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 ou </a:t>
            </a: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III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 - Alemão, Espanhol, Francês ou Inglês (10.º e 11.º anos)</a:t>
            </a: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Filosofia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 (10.º e 11.º anos)</a:t>
            </a: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Educação Física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 (10.º, 11.º e 12.º anos)</a:t>
            </a:r>
          </a:p>
          <a:p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FORMAÇÃO ESPECÍFICA</a:t>
            </a:r>
          </a:p>
          <a:p>
            <a:r>
              <a:rPr lang="pt-PT" sz="2000" dirty="0" smtClean="0">
                <a:solidFill>
                  <a:srgbClr val="002060"/>
                </a:solidFill>
                <a:latin typeface="Arial Rounded MT Bold" pitchFamily="34" charset="0"/>
              </a:rPr>
              <a:t>Trienal obrigatória (10.º, 11.º e 12.º anos)</a:t>
            </a:r>
          </a:p>
          <a:p>
            <a:pPr>
              <a:buNone/>
            </a:pPr>
            <a:r>
              <a:rPr lang="pt-PT" sz="2000" b="1" dirty="0" smtClean="0">
                <a:solidFill>
                  <a:srgbClr val="002060"/>
                </a:solidFill>
                <a:latin typeface="Arial Rounded MT Bold" pitchFamily="34" charset="0"/>
              </a:rPr>
              <a:t>História A</a:t>
            </a:r>
            <a:endParaRPr lang="pt-PT" sz="20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r>
              <a:rPr lang="pt-PT" sz="2000" dirty="0" smtClean="0">
                <a:solidFill>
                  <a:srgbClr val="002060"/>
                </a:solidFill>
                <a:latin typeface="Arial Rounded MT Bold" pitchFamily="34" charset="0"/>
              </a:rPr>
              <a:t>Bienais (10.º e 11.º anos) - O aluno escolhe duas disciplinas bienais – </a:t>
            </a:r>
            <a:r>
              <a:rPr lang="pt-PT" sz="2000" i="1" dirty="0" smtClean="0">
                <a:solidFill>
                  <a:srgbClr val="002060"/>
                </a:solidFill>
                <a:latin typeface="Arial Rounded MT Bold" pitchFamily="34" charset="0"/>
              </a:rPr>
              <a:t>opções (a)</a:t>
            </a:r>
            <a:r>
              <a:rPr lang="pt-PT" sz="2000" dirty="0" smtClean="0">
                <a:solidFill>
                  <a:srgbClr val="002060"/>
                </a:solidFill>
                <a:latin typeface="Arial Rounded MT Bold" pitchFamily="34" charset="0"/>
              </a:rPr>
              <a:t>:</a:t>
            </a:r>
          </a:p>
          <a:p>
            <a:pPr>
              <a:buNone/>
            </a:pPr>
            <a:r>
              <a:rPr lang="pt-PT" sz="2000" b="1" dirty="0" smtClean="0">
                <a:solidFill>
                  <a:srgbClr val="002060"/>
                </a:solidFill>
                <a:latin typeface="Arial Rounded MT Bold" pitchFamily="34" charset="0"/>
              </a:rPr>
              <a:t>Geografia A</a:t>
            </a:r>
            <a:endParaRPr lang="pt-PT" sz="20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sz="2000" b="1" dirty="0" smtClean="0">
                <a:solidFill>
                  <a:srgbClr val="002060"/>
                </a:solidFill>
                <a:latin typeface="Arial Rounded MT Bold" pitchFamily="34" charset="0"/>
              </a:rPr>
              <a:t>Latim A</a:t>
            </a:r>
            <a:endParaRPr lang="pt-PT" sz="20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sz="2000" b="1" dirty="0" smtClean="0">
                <a:solidFill>
                  <a:srgbClr val="002060"/>
                </a:solidFill>
                <a:latin typeface="Arial Rounded MT Bold" pitchFamily="34" charset="0"/>
              </a:rPr>
              <a:t>Língua Estrangeira I, II, III</a:t>
            </a:r>
            <a:endParaRPr lang="pt-PT" sz="20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sz="2000" b="1" dirty="0" smtClean="0">
                <a:solidFill>
                  <a:srgbClr val="002060"/>
                </a:solidFill>
                <a:latin typeface="Arial Rounded MT Bold" pitchFamily="34" charset="0"/>
              </a:rPr>
              <a:t>Literatura Portuguesa</a:t>
            </a:r>
            <a:endParaRPr lang="pt-PT" sz="20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sz="2000" b="1" dirty="0" smtClean="0">
                <a:solidFill>
                  <a:srgbClr val="002060"/>
                </a:solidFill>
                <a:latin typeface="Arial Rounded MT Bold" pitchFamily="34" charset="0"/>
              </a:rPr>
              <a:t>Matemática Aplicada às Ciências Sociais</a:t>
            </a:r>
            <a:endParaRPr lang="pt-PT" sz="20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endParaRPr lang="pt-PT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8600" y="14478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pt-PT" sz="2000" dirty="0" smtClean="0">
                <a:solidFill>
                  <a:srgbClr val="002060"/>
                </a:solidFill>
                <a:latin typeface="Arial Rounded MT Bold" pitchFamily="34" charset="0"/>
              </a:rPr>
              <a:t>CURSOS CIENTÍFICO-HUMANISTICOS </a:t>
            </a:r>
            <a:r>
              <a:rPr lang="pt-PT" b="1" dirty="0" smtClean="0">
                <a:solidFill>
                  <a:srgbClr val="002060"/>
                </a:solidFill>
                <a:latin typeface="Arial Rounded MT Bold" pitchFamily="34" charset="0"/>
              </a:rPr>
              <a:t/>
            </a:r>
            <a:br>
              <a:rPr lang="pt-PT" b="1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pt-PT" sz="2700" b="1" dirty="0" smtClean="0">
                <a:solidFill>
                  <a:srgbClr val="002060"/>
                </a:solidFill>
                <a:latin typeface="Arial Rounded MT Bold" pitchFamily="34" charset="0"/>
              </a:rPr>
              <a:t>Curso Línguas e Humanidades</a:t>
            </a:r>
            <a:r>
              <a:rPr lang="pt-PT" sz="2700" b="1" dirty="0" smtClean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pt-PT" sz="2700" b="1" dirty="0" smtClean="0">
                <a:solidFill>
                  <a:schemeClr val="bg1"/>
                </a:solidFill>
                <a:latin typeface="Arial Rounded MT Bold" pitchFamily="34" charset="0"/>
              </a:rPr>
            </a:br>
            <a:endParaRPr lang="pt-PT" sz="27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2000" dirty="0" smtClean="0">
                <a:solidFill>
                  <a:srgbClr val="002060"/>
                </a:solidFill>
                <a:latin typeface="Arial Rounded MT Bold" pitchFamily="34" charset="0"/>
              </a:rPr>
              <a:t>CURSOS CIENTÍFICO-HUMANISTICOS </a:t>
            </a:r>
            <a:r>
              <a:rPr lang="pt-PT" b="1" dirty="0" smtClean="0">
                <a:solidFill>
                  <a:srgbClr val="002060"/>
                </a:solidFill>
                <a:latin typeface="Arial Rounded MT Bold" pitchFamily="34" charset="0"/>
              </a:rPr>
              <a:t/>
            </a:r>
            <a:br>
              <a:rPr lang="pt-PT" b="1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pt-PT" sz="2700" b="1" dirty="0" smtClean="0">
                <a:solidFill>
                  <a:srgbClr val="002060"/>
                </a:solidFill>
                <a:latin typeface="Arial Rounded MT Bold" pitchFamily="34" charset="0"/>
              </a:rPr>
              <a:t>Curso Línguas e Humanidades</a:t>
            </a:r>
            <a:r>
              <a:rPr lang="pt-PT" sz="2700" b="1" dirty="0" smtClean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pt-PT" sz="2700" b="1" dirty="0" smtClean="0">
                <a:solidFill>
                  <a:schemeClr val="bg1"/>
                </a:solidFill>
                <a:latin typeface="Arial Rounded MT Bold" pitchFamily="34" charset="0"/>
              </a:rPr>
            </a:br>
            <a:endParaRPr lang="pt-PT" sz="27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" name="Marcador de Posição de Conteúdo 4"/>
          <p:cNvSpPr>
            <a:spLocks noGrp="1"/>
          </p:cNvSpPr>
          <p:nvPr>
            <p:ph sz="half" idx="1"/>
          </p:nvPr>
        </p:nvSpPr>
        <p:spPr>
          <a:xfrm>
            <a:off x="457200" y="3505200"/>
            <a:ext cx="4038600" cy="2743200"/>
          </a:xfrm>
        </p:spPr>
        <p:txBody>
          <a:bodyPr>
            <a:normAutofit fontScale="92500" lnSpcReduction="20000"/>
          </a:bodyPr>
          <a:lstStyle/>
          <a:p>
            <a:r>
              <a:rPr lang="pt-PT" sz="2100" i="1" dirty="0" smtClean="0">
                <a:solidFill>
                  <a:srgbClr val="002060"/>
                </a:solidFill>
                <a:latin typeface="Arial Rounded MT Bold" pitchFamily="34" charset="0"/>
              </a:rPr>
              <a:t>Opções (b)</a:t>
            </a:r>
            <a:endParaRPr lang="pt-PT" sz="21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sz="2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Filosofia A</a:t>
            </a:r>
          </a:p>
          <a:p>
            <a:pPr>
              <a:buNone/>
            </a:pPr>
            <a:r>
              <a:rPr lang="pt-PT" sz="2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Geografia C</a:t>
            </a:r>
          </a:p>
          <a:p>
            <a:pPr>
              <a:buNone/>
            </a:pPr>
            <a:r>
              <a:rPr lang="pt-PT" sz="2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Latim B</a:t>
            </a:r>
          </a:p>
          <a:p>
            <a:pPr>
              <a:buNone/>
            </a:pPr>
            <a:r>
              <a:rPr lang="pt-PT" sz="2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Línguas Estrangeiras I, II ou III</a:t>
            </a:r>
          </a:p>
          <a:p>
            <a:pPr>
              <a:buNone/>
            </a:pPr>
            <a:r>
              <a:rPr lang="pt-PT" sz="2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Literatura de Língua Portuguesa</a:t>
            </a:r>
          </a:p>
          <a:p>
            <a:pPr>
              <a:buNone/>
            </a:pPr>
            <a:r>
              <a:rPr lang="pt-PT" sz="2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Psicologia B</a:t>
            </a:r>
          </a:p>
          <a:p>
            <a:pPr>
              <a:buNone/>
            </a:pPr>
            <a:r>
              <a:rPr lang="pt-PT" sz="2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Sociologia</a:t>
            </a:r>
          </a:p>
          <a:p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half" idx="2"/>
          </p:nvPr>
        </p:nvSpPr>
        <p:spPr>
          <a:xfrm>
            <a:off x="4648200" y="3581400"/>
            <a:ext cx="4038600" cy="2514600"/>
          </a:xfrm>
        </p:spPr>
        <p:txBody>
          <a:bodyPr>
            <a:normAutofit fontScale="92500" lnSpcReduction="20000"/>
          </a:bodyPr>
          <a:lstStyle/>
          <a:p>
            <a:r>
              <a:rPr lang="pt-PT" sz="2100" i="1" dirty="0" smtClean="0">
                <a:solidFill>
                  <a:srgbClr val="002060"/>
                </a:solidFill>
                <a:latin typeface="Arial Rounded MT Bold" pitchFamily="34" charset="0"/>
              </a:rPr>
              <a:t>Opções (c)</a:t>
            </a:r>
            <a:endParaRPr lang="pt-PT" sz="21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sz="2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Antropologia </a:t>
            </a:r>
            <a:r>
              <a:rPr lang="pt-PT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sz="2100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sz="2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Aplicações Informáticas B </a:t>
            </a:r>
            <a:r>
              <a:rPr lang="pt-PT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sz="2100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sz="2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Ciência Política </a:t>
            </a:r>
            <a:r>
              <a:rPr lang="pt-PT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sz="2100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sz="2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Clássicos da Literatura </a:t>
            </a:r>
            <a:r>
              <a:rPr lang="pt-PT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sz="2100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sz="2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Direito </a:t>
            </a:r>
            <a:r>
              <a:rPr lang="pt-PT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sz="2100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sz="2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Economia C</a:t>
            </a:r>
            <a:r>
              <a:rPr lang="pt-PT" sz="2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 </a:t>
            </a:r>
            <a:r>
              <a:rPr lang="pt-PT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sz="2100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sz="2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Grego </a:t>
            </a:r>
            <a:r>
              <a:rPr lang="pt-PT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</a:t>
            </a:r>
            <a:endParaRPr lang="pt-PT" sz="2100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609600" y="27432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400" dirty="0" smtClean="0">
                <a:solidFill>
                  <a:srgbClr val="002060"/>
                </a:solidFill>
                <a:latin typeface="Arial Rounded MT Bold" pitchFamily="34" charset="0"/>
              </a:rPr>
              <a:t>Anuais (12.º) - O aluno escolhe duas disciplinas anuais de 12.º ano, sendo pelo menos uma obrigatoriamente do conjunto de </a:t>
            </a:r>
            <a:r>
              <a:rPr lang="pt-PT" sz="1400" i="1" dirty="0" smtClean="0">
                <a:solidFill>
                  <a:srgbClr val="002060"/>
                </a:solidFill>
                <a:latin typeface="Arial Rounded MT Bold" pitchFamily="34" charset="0"/>
              </a:rPr>
              <a:t>opções (b)</a:t>
            </a:r>
            <a:r>
              <a:rPr lang="pt-PT" sz="1400" dirty="0" smtClean="0">
                <a:solidFill>
                  <a:srgbClr val="002060"/>
                </a:solidFill>
                <a:latin typeface="Arial Rounded MT Bold" pitchFamily="34" charset="0"/>
              </a:rPr>
              <a:t>:</a:t>
            </a:r>
            <a:endParaRPr lang="pt-PT" sz="14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33400" y="6550223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400" i="1" dirty="0" smtClean="0">
                <a:solidFill>
                  <a:srgbClr val="002060"/>
                </a:solidFill>
                <a:latin typeface="Arial Rounded MT Bold" pitchFamily="34" charset="0"/>
              </a:rPr>
              <a:t>(d)</a:t>
            </a:r>
            <a:r>
              <a:rPr lang="pt-PT" sz="1400" dirty="0" smtClean="0">
                <a:solidFill>
                  <a:srgbClr val="002060"/>
                </a:solidFill>
                <a:latin typeface="Arial Rounded MT Bold" pitchFamily="34" charset="0"/>
              </a:rPr>
              <a:t> Oferta dependente do projeto educativo de escola</a:t>
            </a:r>
            <a:endParaRPr lang="pt-PT" sz="14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ctr">
              <a:buNone/>
            </a:pPr>
            <a:endParaRPr lang="pt-PT" sz="2400" b="1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FORMAÇÃO GERAL</a:t>
            </a: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Português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 (10.º, 11.º e 12.º anos)</a:t>
            </a: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Língua Estrangeira I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, </a:t>
            </a: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II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 ou </a:t>
            </a: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III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 - Alemão, Espanhol, Francês ou Inglês (10.º e 11.º anos)</a:t>
            </a: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Filosofia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 (10.º e 11.º anos)</a:t>
            </a: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Educação Física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 (10.º, 11.º e 12.º anos)</a:t>
            </a:r>
          </a:p>
          <a:p>
            <a:endParaRPr lang="pt-PT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2000" dirty="0" smtClean="0">
                <a:solidFill>
                  <a:srgbClr val="002060"/>
                </a:solidFill>
                <a:latin typeface="Arial Rounded MT Bold" pitchFamily="34" charset="0"/>
              </a:rPr>
              <a:t>CURSOS CIENTÍFICO-HUMANISTICOS </a:t>
            </a:r>
            <a:r>
              <a:rPr lang="pt-PT" b="1" dirty="0" smtClean="0">
                <a:solidFill>
                  <a:srgbClr val="002060"/>
                </a:solidFill>
                <a:latin typeface="Arial Rounded MT Bold" pitchFamily="34" charset="0"/>
              </a:rPr>
              <a:t/>
            </a:r>
            <a:br>
              <a:rPr lang="pt-PT" b="1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pt-PT" sz="3600" b="1" dirty="0" smtClean="0">
                <a:solidFill>
                  <a:srgbClr val="002060"/>
                </a:solidFill>
                <a:latin typeface="Arial Rounded MT Bold" pitchFamily="34" charset="0"/>
              </a:rPr>
              <a:t>Curso Artes Visuais</a:t>
            </a:r>
            <a:r>
              <a:rPr lang="pt-PT" sz="2700" b="1" dirty="0" smtClean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pt-PT" sz="2700" b="1" dirty="0" smtClean="0">
                <a:solidFill>
                  <a:schemeClr val="bg1"/>
                </a:solidFill>
                <a:latin typeface="Arial Rounded MT Bold" pitchFamily="34" charset="0"/>
              </a:rPr>
            </a:br>
            <a:endParaRPr lang="pt-PT" sz="27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09600" y="1219200"/>
            <a:ext cx="8229600" cy="1143000"/>
          </a:xfrm>
        </p:spPr>
        <p:txBody>
          <a:bodyPr>
            <a:normAutofit/>
          </a:bodyPr>
          <a:lstStyle/>
          <a:p>
            <a:r>
              <a:rPr lang="pt-PT" sz="2000" dirty="0" smtClean="0">
                <a:solidFill>
                  <a:srgbClr val="002060"/>
                </a:solidFill>
                <a:latin typeface="Arial Rounded MT Bold" pitchFamily="34" charset="0"/>
              </a:rPr>
              <a:t>CURSOS CIENTÍFICO-HUMANISTICOS </a:t>
            </a:r>
            <a:r>
              <a:rPr lang="pt-PT" b="1" dirty="0" smtClean="0">
                <a:solidFill>
                  <a:srgbClr val="002060"/>
                </a:solidFill>
                <a:latin typeface="Arial Rounded MT Bold" pitchFamily="34" charset="0"/>
              </a:rPr>
              <a:t/>
            </a:r>
            <a:br>
              <a:rPr lang="pt-PT" b="1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pt-PT" sz="3200" b="1" dirty="0" smtClean="0">
                <a:solidFill>
                  <a:srgbClr val="002060"/>
                </a:solidFill>
                <a:latin typeface="Arial Rounded MT Bold" pitchFamily="34" charset="0"/>
              </a:rPr>
              <a:t>Curso Artes Visuais</a:t>
            </a:r>
            <a:endParaRPr lang="pt-PT" sz="3200" dirty="0">
              <a:solidFill>
                <a:srgbClr val="002060"/>
              </a:solidFill>
            </a:endParaRP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pt-PT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dirty="0" smtClean="0">
                <a:solidFill>
                  <a:srgbClr val="002060"/>
                </a:solidFill>
                <a:latin typeface="Arial Rounded MT Bold" pitchFamily="34" charset="0"/>
              </a:rPr>
              <a:t>FORMAÇÃO ESPECÍFICA</a:t>
            </a:r>
          </a:p>
          <a:p>
            <a:r>
              <a:rPr lang="pt-PT" sz="2600" dirty="0" smtClean="0">
                <a:solidFill>
                  <a:srgbClr val="002060"/>
                </a:solidFill>
                <a:latin typeface="Arial Rounded MT Bold" pitchFamily="34" charset="0"/>
              </a:rPr>
              <a:t>Trienal obrigatória (10.º, 11.º e 12.º anos)</a:t>
            </a:r>
          </a:p>
          <a:p>
            <a:pPr>
              <a:buNone/>
            </a:pPr>
            <a:r>
              <a:rPr lang="pt-PT" sz="2600" b="1" dirty="0" smtClean="0">
                <a:solidFill>
                  <a:srgbClr val="002060"/>
                </a:solidFill>
                <a:latin typeface="Arial Rounded MT Bold" pitchFamily="34" charset="0"/>
              </a:rPr>
              <a:t>Desenho A</a:t>
            </a:r>
            <a:endParaRPr lang="pt-PT" sz="26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r>
              <a:rPr lang="pt-PT" sz="2600" dirty="0" smtClean="0">
                <a:solidFill>
                  <a:srgbClr val="002060"/>
                </a:solidFill>
                <a:latin typeface="Arial Rounded MT Bold" pitchFamily="34" charset="0"/>
              </a:rPr>
              <a:t>Bienais (10.º e 11.º anos) - O aluno escolhe duas disciplinas bienais – </a:t>
            </a:r>
            <a:r>
              <a:rPr lang="pt-PT" sz="2600" i="1" dirty="0" smtClean="0">
                <a:solidFill>
                  <a:srgbClr val="002060"/>
                </a:solidFill>
                <a:latin typeface="Arial Rounded MT Bold" pitchFamily="34" charset="0"/>
              </a:rPr>
              <a:t>opções (a)</a:t>
            </a:r>
            <a:r>
              <a:rPr lang="pt-PT" sz="2600" dirty="0" smtClean="0">
                <a:solidFill>
                  <a:srgbClr val="002060"/>
                </a:solidFill>
                <a:latin typeface="Arial Rounded MT Bold" pitchFamily="34" charset="0"/>
              </a:rPr>
              <a:t>:</a:t>
            </a:r>
          </a:p>
          <a:p>
            <a:pPr>
              <a:buNone/>
            </a:pPr>
            <a:r>
              <a:rPr lang="pt-PT" sz="2600" b="1" dirty="0" smtClean="0">
                <a:solidFill>
                  <a:srgbClr val="002060"/>
                </a:solidFill>
                <a:latin typeface="Arial Rounded MT Bold" pitchFamily="34" charset="0"/>
              </a:rPr>
              <a:t>Geometria Descritiva A</a:t>
            </a:r>
            <a:endParaRPr lang="pt-PT" sz="26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sz="2600" b="1" dirty="0" smtClean="0">
                <a:solidFill>
                  <a:srgbClr val="002060"/>
                </a:solidFill>
                <a:latin typeface="Arial Rounded MT Bold" pitchFamily="34" charset="0"/>
              </a:rPr>
              <a:t>Matemática B</a:t>
            </a:r>
            <a:endParaRPr lang="pt-PT" sz="26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sz="2600" b="1" dirty="0" smtClean="0">
                <a:solidFill>
                  <a:srgbClr val="002060"/>
                </a:solidFill>
                <a:latin typeface="Arial Rounded MT Bold" pitchFamily="34" charset="0"/>
              </a:rPr>
              <a:t>História da Cultura e das Arte</a:t>
            </a:r>
            <a:r>
              <a:rPr lang="pt-PT" sz="2600" dirty="0" smtClean="0">
                <a:solidFill>
                  <a:srgbClr val="002060"/>
                </a:solidFill>
                <a:latin typeface="Arial Rounded MT Bold" pitchFamily="34" charset="0"/>
              </a:rPr>
              <a:t>s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8229600" cy="1143000"/>
          </a:xfrm>
        </p:spPr>
        <p:txBody>
          <a:bodyPr>
            <a:normAutofit/>
          </a:bodyPr>
          <a:lstStyle/>
          <a:p>
            <a:r>
              <a:rPr lang="pt-PT" sz="2000" dirty="0" smtClean="0">
                <a:solidFill>
                  <a:srgbClr val="002060"/>
                </a:solidFill>
                <a:latin typeface="Arial Rounded MT Bold" pitchFamily="34" charset="0"/>
              </a:rPr>
              <a:t>CURSOS CIENTÍFICO-HUMANISTICOS </a:t>
            </a:r>
            <a:r>
              <a:rPr lang="pt-PT" b="1" dirty="0" smtClean="0">
                <a:solidFill>
                  <a:srgbClr val="002060"/>
                </a:solidFill>
                <a:latin typeface="Arial Rounded MT Bold" pitchFamily="34" charset="0"/>
              </a:rPr>
              <a:t/>
            </a:r>
            <a:br>
              <a:rPr lang="pt-PT" b="1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pt-PT" sz="3200" b="1" dirty="0" smtClean="0">
                <a:solidFill>
                  <a:srgbClr val="002060"/>
                </a:solidFill>
                <a:latin typeface="Arial Rounded MT Bold" pitchFamily="34" charset="0"/>
              </a:rPr>
              <a:t>Curso Artes Visuais</a:t>
            </a:r>
            <a:endParaRPr lang="pt-PT" sz="3200" dirty="0">
              <a:solidFill>
                <a:srgbClr val="002060"/>
              </a:solidFill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3276600"/>
            <a:ext cx="4038600" cy="2514600"/>
          </a:xfrm>
        </p:spPr>
        <p:txBody>
          <a:bodyPr>
            <a:normAutofit fontScale="55000" lnSpcReduction="20000"/>
          </a:bodyPr>
          <a:lstStyle/>
          <a:p>
            <a:r>
              <a:rPr lang="pt-PT" i="1" dirty="0" smtClean="0">
                <a:solidFill>
                  <a:srgbClr val="002060"/>
                </a:solidFill>
                <a:latin typeface="Arial Rounded MT Bold" pitchFamily="34" charset="0"/>
              </a:rPr>
              <a:t>Opções (b)</a:t>
            </a:r>
            <a:endParaRPr lang="pt-PT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Oficina de Artes</a:t>
            </a: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Oficina de Multimédia B</a:t>
            </a: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Materiais e Tecnologias</a:t>
            </a:r>
          </a:p>
          <a:p>
            <a:endParaRPr lang="pt-PT" dirty="0"/>
          </a:p>
        </p:txBody>
      </p:sp>
      <p:sp>
        <p:nvSpPr>
          <p:cNvPr id="5" name="Marcador de Posição de Conteúdo 4"/>
          <p:cNvSpPr>
            <a:spLocks noGrp="1"/>
          </p:cNvSpPr>
          <p:nvPr>
            <p:ph sz="half" idx="2"/>
          </p:nvPr>
        </p:nvSpPr>
        <p:spPr>
          <a:xfrm>
            <a:off x="4724400" y="3276600"/>
            <a:ext cx="4038600" cy="3048000"/>
          </a:xfrm>
        </p:spPr>
        <p:txBody>
          <a:bodyPr>
            <a:normAutofit fontScale="55000" lnSpcReduction="20000"/>
          </a:bodyPr>
          <a:lstStyle/>
          <a:p>
            <a:r>
              <a:rPr lang="pt-PT" i="1" dirty="0" smtClean="0">
                <a:solidFill>
                  <a:srgbClr val="002060"/>
                </a:solidFill>
                <a:latin typeface="Arial Rounded MT Bold" pitchFamily="34" charset="0"/>
              </a:rPr>
              <a:t>Opções (c)</a:t>
            </a:r>
            <a:endParaRPr lang="pt-PT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Antropologia </a:t>
            </a:r>
            <a:r>
              <a:rPr lang="pt-PT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Aplicações Informáticas B </a:t>
            </a:r>
            <a:r>
              <a:rPr lang="pt-PT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Ciência Política </a:t>
            </a:r>
            <a:r>
              <a:rPr lang="pt-PT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Clássicos da Literatura </a:t>
            </a:r>
            <a:r>
              <a:rPr lang="pt-PT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Direito </a:t>
            </a:r>
            <a:r>
              <a:rPr lang="pt-PT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Economia C</a:t>
            </a: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 </a:t>
            </a:r>
            <a:r>
              <a:rPr lang="pt-PT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Filosofia A</a:t>
            </a: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 </a:t>
            </a:r>
            <a:r>
              <a:rPr lang="pt-PT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Geografia C</a:t>
            </a:r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 </a:t>
            </a:r>
            <a:r>
              <a:rPr lang="pt-PT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Grego </a:t>
            </a:r>
            <a:r>
              <a:rPr lang="pt-PT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Língua Estrangeira I, II, III </a:t>
            </a:r>
            <a:r>
              <a:rPr lang="pt-PT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Psicologia B </a:t>
            </a:r>
            <a:r>
              <a:rPr lang="pt-PT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(d)</a:t>
            </a:r>
            <a:endParaRPr lang="pt-PT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52600" y="2362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400" dirty="0" smtClean="0">
                <a:solidFill>
                  <a:srgbClr val="002060"/>
                </a:solidFill>
                <a:latin typeface="Arial Rounded MT Bold" pitchFamily="34" charset="0"/>
              </a:rPr>
              <a:t>Anuais (12.º) - O aluno escolhe duas disciplinas anuais de 12.º ano, sendo pelo menos uma obrigatoriamente do conjunto de </a:t>
            </a:r>
            <a:r>
              <a:rPr lang="pt-PT" sz="1400" i="1" dirty="0" smtClean="0">
                <a:solidFill>
                  <a:srgbClr val="002060"/>
                </a:solidFill>
                <a:latin typeface="Arial Rounded MT Bold" pitchFamily="34" charset="0"/>
              </a:rPr>
              <a:t>opções (b)</a:t>
            </a:r>
            <a:r>
              <a:rPr lang="pt-PT" sz="1400" dirty="0" smtClean="0">
                <a:solidFill>
                  <a:srgbClr val="002060"/>
                </a:solidFill>
                <a:latin typeface="Arial Rounded MT Bold" pitchFamily="34" charset="0"/>
              </a:rPr>
              <a:t>:</a:t>
            </a:r>
            <a:endParaRPr lang="pt-PT" sz="14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33400" y="6550223"/>
            <a:ext cx="830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400" i="1" dirty="0" smtClean="0">
                <a:solidFill>
                  <a:srgbClr val="002060"/>
                </a:solidFill>
                <a:latin typeface="Arial Rounded MT Bold" pitchFamily="34" charset="0"/>
              </a:rPr>
              <a:t>(d)</a:t>
            </a:r>
            <a:r>
              <a:rPr lang="pt-PT" sz="1400" dirty="0" smtClean="0">
                <a:solidFill>
                  <a:srgbClr val="002060"/>
                </a:solidFill>
                <a:latin typeface="Arial Rounded MT Bold" pitchFamily="34" charset="0"/>
              </a:rPr>
              <a:t> Oferta dependente do projeto educativo de escola</a:t>
            </a:r>
            <a:endParaRPr lang="pt-PT" sz="14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1143000"/>
          </a:xfrm>
        </p:spPr>
        <p:txBody>
          <a:bodyPr>
            <a:normAutofit/>
          </a:bodyPr>
          <a:lstStyle/>
          <a:p>
            <a:r>
              <a:rPr lang="pt-PT" sz="3200" b="1" dirty="0" smtClean="0">
                <a:solidFill>
                  <a:srgbClr val="002060"/>
                </a:solidFill>
                <a:latin typeface="Arial Rounded MT Bold" pitchFamily="34" charset="0"/>
              </a:rPr>
              <a:t>CURSOS PROFISSIONAIS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Os Cursos Profissionais são uma modalidade</a:t>
            </a:r>
          </a:p>
          <a:p>
            <a:pPr algn="ctr"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do nível secundário de educação, caracterizada  por</a:t>
            </a:r>
          </a:p>
          <a:p>
            <a:pPr algn="ctr"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uma forte ligação com o mundo profissional.</a:t>
            </a:r>
          </a:p>
          <a:p>
            <a:pPr algn="ctr"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Tendo em conta os interesses do aluno, a</a:t>
            </a:r>
          </a:p>
          <a:p>
            <a:pPr algn="ctr"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aprendizagem realizada nestes cursos valoriza o</a:t>
            </a:r>
          </a:p>
          <a:p>
            <a:pPr algn="ctr"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desenvolvimento de competências para o exercício</a:t>
            </a:r>
          </a:p>
          <a:p>
            <a:pPr algn="ctr"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de uma profissão, em articulação com o setor</a:t>
            </a:r>
          </a:p>
          <a:p>
            <a:pPr algn="ctr">
              <a:buNone/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empresarial local. </a:t>
            </a:r>
            <a:endParaRPr lang="pt-P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PT" sz="1600" dirty="0" smtClean="0">
                <a:latin typeface="Arial Rounded MT Bold"/>
              </a:rPr>
              <a:t/>
            </a:r>
            <a:br>
              <a:rPr lang="pt-PT" sz="1600" dirty="0" smtClean="0">
                <a:latin typeface="Arial Rounded MT Bold"/>
              </a:rPr>
            </a:br>
            <a:endParaRPr lang="pt-PT" sz="1600" dirty="0" smtClean="0">
              <a:latin typeface="Arial Rounded MT Bold"/>
            </a:endParaRPr>
          </a:p>
          <a:p>
            <a:pPr>
              <a:buNone/>
            </a:pPr>
            <a:r>
              <a:rPr lang="pt-PT" sz="1800" dirty="0" smtClean="0">
                <a:solidFill>
                  <a:srgbClr val="002060"/>
                </a:solidFill>
                <a:latin typeface="Arial Rounded MT Bold"/>
              </a:rPr>
              <a:t>      Os Cursos Profissionais destinam-se aos alunos que:</a:t>
            </a:r>
            <a:br>
              <a:rPr lang="pt-PT" sz="1800" dirty="0" smtClean="0">
                <a:solidFill>
                  <a:srgbClr val="002060"/>
                </a:solidFill>
                <a:latin typeface="Arial Rounded MT Bold"/>
              </a:rPr>
            </a:br>
            <a:r>
              <a:rPr lang="pt-PT" sz="1800" dirty="0" smtClean="0">
                <a:solidFill>
                  <a:srgbClr val="002060"/>
                </a:solidFill>
                <a:latin typeface="Arial Rounded MT Bold"/>
              </a:rPr>
              <a:t> </a:t>
            </a:r>
            <a:r>
              <a:rPr lang="pt-PT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 concluíram o 3.º ciclo do ensino básico ou formação equivalente;</a:t>
            </a:r>
            <a:br>
              <a:rPr lang="pt-PT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</a:br>
            <a:r>
              <a:rPr lang="pt-PT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 - procuram um ensino mais prático e voltado para o mundo do trabalho;</a:t>
            </a:r>
            <a:br>
              <a:rPr lang="pt-PT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</a:br>
            <a:r>
              <a:rPr lang="pt-PT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 - não excluem a hipótese de, mais tarde, prosseguir os estudos.</a:t>
            </a:r>
            <a:r>
              <a:rPr lang="pt-PT" sz="1800" dirty="0" smtClean="0">
                <a:solidFill>
                  <a:srgbClr val="002060"/>
                </a:solidFill>
                <a:latin typeface="Arial Rounded MT Bold"/>
              </a:rPr>
              <a:t/>
            </a:r>
            <a:br>
              <a:rPr lang="pt-PT" sz="1800" dirty="0" smtClean="0">
                <a:solidFill>
                  <a:srgbClr val="002060"/>
                </a:solidFill>
                <a:latin typeface="Arial Rounded MT Bold"/>
              </a:rPr>
            </a:br>
            <a:r>
              <a:rPr lang="pt-PT" sz="1800" dirty="0" smtClean="0">
                <a:solidFill>
                  <a:srgbClr val="002060"/>
                </a:solidFill>
                <a:latin typeface="Arial Rounded MT Bold"/>
              </a:rPr>
              <a:t/>
            </a:r>
            <a:br>
              <a:rPr lang="pt-PT" sz="1800" dirty="0" smtClean="0">
                <a:solidFill>
                  <a:srgbClr val="002060"/>
                </a:solidFill>
                <a:latin typeface="Arial Rounded MT Bold"/>
              </a:rPr>
            </a:br>
            <a:r>
              <a:rPr lang="pt-PT" sz="1800" dirty="0" smtClean="0">
                <a:solidFill>
                  <a:srgbClr val="002060"/>
                </a:solidFill>
                <a:latin typeface="Arial Rounded MT Bold"/>
              </a:rPr>
              <a:t>Os principais objetivos desta oferta educativa e formativa são:</a:t>
            </a:r>
            <a:br>
              <a:rPr lang="pt-PT" sz="1800" dirty="0" smtClean="0">
                <a:solidFill>
                  <a:srgbClr val="002060"/>
                </a:solidFill>
                <a:latin typeface="Arial Rounded MT Bold"/>
              </a:rPr>
            </a:br>
            <a:r>
              <a:rPr lang="pt-PT" sz="1800" dirty="0" smtClean="0">
                <a:solidFill>
                  <a:srgbClr val="002060"/>
                </a:solidFill>
                <a:latin typeface="Arial Rounded MT Bold"/>
              </a:rPr>
              <a:t> </a:t>
            </a:r>
            <a:r>
              <a:rPr lang="pt-PT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 contribuir para que o estudante desenvolva competências pessoais e profissionais para o exercício de uma profissão;</a:t>
            </a:r>
            <a:br>
              <a:rPr lang="pt-PT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</a:br>
            <a:r>
              <a:rPr lang="pt-PT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 - privilegiar as ofertas formativas que correspondem às necessidades de trabalho locais e regionais;</a:t>
            </a:r>
            <a:br>
              <a:rPr lang="pt-PT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</a:br>
            <a:r>
              <a:rPr lang="pt-PT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 - preparar o estudante para aceder a formações pós-secundárias ou ao ensino superior, se for essa a sua vontade.</a:t>
            </a:r>
            <a:r>
              <a:rPr lang="pt-PT" sz="1600" dirty="0" smtClean="0">
                <a:latin typeface="Arial Rounded MT Bold"/>
              </a:rPr>
              <a:t/>
            </a:r>
            <a:br>
              <a:rPr lang="pt-PT" sz="1600" dirty="0" smtClean="0">
                <a:latin typeface="Arial Rounded MT Bold"/>
              </a:rPr>
            </a:br>
            <a:r>
              <a:rPr lang="pt-PT" sz="1600" dirty="0" smtClean="0">
                <a:latin typeface="Arial Rounded MT Bold"/>
              </a:rPr>
              <a:t/>
            </a:r>
            <a:br>
              <a:rPr lang="pt-PT" sz="1600" dirty="0" smtClean="0">
                <a:latin typeface="Arial Rounded MT Bold"/>
              </a:rPr>
            </a:br>
            <a:endParaRPr lang="pt-PT" sz="1600" dirty="0">
              <a:latin typeface="Arial Rounded MT Bold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048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2200" dirty="0" smtClean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pt-PT" sz="22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pt-PT" sz="2200" dirty="0" smtClean="0">
                <a:solidFill>
                  <a:srgbClr val="002060"/>
                </a:solidFill>
                <a:latin typeface="Arial Rounded MT Bold" pitchFamily="34" charset="0"/>
              </a:rPr>
              <a:t/>
            </a:r>
            <a:br>
              <a:rPr lang="pt-PT" sz="2200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pt-PT" sz="3100" dirty="0" smtClean="0">
                <a:solidFill>
                  <a:srgbClr val="002060"/>
                </a:solidFill>
                <a:latin typeface="Arial Rounded MT Bold" pitchFamily="34" charset="0"/>
              </a:rPr>
              <a:t>CURSOS PROFISSIONAIS</a:t>
            </a:r>
            <a:r>
              <a:rPr lang="pt-PT" dirty="0" smtClean="0">
                <a:solidFill>
                  <a:srgbClr val="002060"/>
                </a:solidFill>
              </a:rPr>
              <a:t/>
            </a:r>
            <a:br>
              <a:rPr lang="pt-PT" dirty="0" smtClean="0">
                <a:solidFill>
                  <a:srgbClr val="002060"/>
                </a:solidFill>
              </a:rPr>
            </a:br>
            <a:endParaRPr lang="pt-PT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/>
          </a:bodyPr>
          <a:lstStyle/>
          <a:p>
            <a:r>
              <a:rPr lang="pt-PT" sz="2800" dirty="0" smtClean="0">
                <a:solidFill>
                  <a:srgbClr val="002060"/>
                </a:solidFill>
                <a:latin typeface="Arial Rounded MT Bold" pitchFamily="34" charset="0"/>
              </a:rPr>
              <a:t>CURSOS PROFISSIONAIS</a:t>
            </a:r>
            <a:endParaRPr lang="pt-PT" sz="2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PT" b="1" dirty="0" smtClean="0">
                <a:latin typeface="Arial Rounded MT Bold"/>
              </a:rPr>
              <a:t>     </a:t>
            </a:r>
            <a:r>
              <a:rPr lang="pt-PT" b="1" dirty="0" smtClean="0">
                <a:solidFill>
                  <a:srgbClr val="002060"/>
                </a:solidFill>
                <a:latin typeface="Arial Rounded MT Bold"/>
              </a:rPr>
              <a:t>Estrutura Curricular</a:t>
            </a:r>
            <a:r>
              <a:rPr lang="pt-PT" dirty="0" smtClean="0">
                <a:solidFill>
                  <a:srgbClr val="002060"/>
                </a:solidFill>
                <a:latin typeface="Arial Rounded MT Bold"/>
              </a:rPr>
              <a:t/>
            </a:r>
            <a:br>
              <a:rPr lang="pt-PT" dirty="0" smtClean="0">
                <a:solidFill>
                  <a:srgbClr val="002060"/>
                </a:solidFill>
                <a:latin typeface="Arial Rounded MT Bold"/>
              </a:rPr>
            </a:b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Estes cursos têm uma estrutura curricular organizada por módulos, o que permite maior flexibilidade e respeito pelos  ritmos de aprendizagem de cada aluno. </a:t>
            </a:r>
            <a:r>
              <a:rPr lang="pt-PT" dirty="0" smtClean="0">
                <a:solidFill>
                  <a:srgbClr val="002060"/>
                </a:solidFill>
                <a:latin typeface="Arial Rounded MT Bold"/>
              </a:rPr>
              <a:t/>
            </a:r>
            <a:br>
              <a:rPr lang="pt-PT" dirty="0" smtClean="0">
                <a:solidFill>
                  <a:srgbClr val="002060"/>
                </a:solidFill>
                <a:latin typeface="Arial Rounded MT Bold"/>
              </a:rPr>
            </a:br>
            <a:r>
              <a:rPr lang="pt-PT" dirty="0" smtClean="0">
                <a:solidFill>
                  <a:srgbClr val="002060"/>
                </a:solidFill>
                <a:latin typeface="Arial Rounded MT Bold"/>
              </a:rPr>
              <a:t/>
            </a:r>
            <a:br>
              <a:rPr lang="pt-PT" dirty="0" smtClean="0">
                <a:solidFill>
                  <a:srgbClr val="002060"/>
                </a:solidFill>
                <a:latin typeface="Arial Rounded MT Bold"/>
              </a:rPr>
            </a:br>
            <a:r>
              <a:rPr lang="pt-PT" b="1" dirty="0" smtClean="0">
                <a:solidFill>
                  <a:srgbClr val="002060"/>
                </a:solidFill>
                <a:latin typeface="Arial Rounded MT Bold"/>
              </a:rPr>
              <a:t>Componentes de Formação</a:t>
            </a:r>
            <a:r>
              <a:rPr lang="pt-PT" dirty="0" smtClean="0">
                <a:solidFill>
                  <a:srgbClr val="002060"/>
                </a:solidFill>
                <a:latin typeface="Arial Rounded MT Bold"/>
              </a:rPr>
              <a:t/>
            </a:r>
            <a:br>
              <a:rPr lang="pt-PT" dirty="0" smtClean="0">
                <a:solidFill>
                  <a:srgbClr val="002060"/>
                </a:solidFill>
                <a:latin typeface="Arial Rounded MT Bold"/>
              </a:rPr>
            </a:b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O plano de estudos inclui três componentes de formação: </a:t>
            </a:r>
            <a:b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</a:b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    - Sociocultural;</a:t>
            </a:r>
            <a:b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</a:b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    - Científica;</a:t>
            </a:r>
            <a:b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</a:b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    - Técnica.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/>
          </a:bodyPr>
          <a:lstStyle/>
          <a:p>
            <a:r>
              <a:rPr lang="pt-PT" sz="2600" b="1" dirty="0" smtClean="0">
                <a:solidFill>
                  <a:srgbClr val="002060"/>
                </a:solidFill>
                <a:latin typeface="Arial Rounded MT Bold" pitchFamily="34" charset="0"/>
              </a:rPr>
              <a:t>SISTEMA EDUCATIVO PORTUGUÊS</a:t>
            </a:r>
            <a:endParaRPr lang="pt-PT" sz="26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pic>
        <p:nvPicPr>
          <p:cNvPr id="4" name="Marcador de Posição de Conteúdo 3" descr="Resultado de imagem para organograma do sistema educativo portuguê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19400"/>
            <a:ext cx="8077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762000"/>
          </a:xfrm>
        </p:spPr>
        <p:txBody>
          <a:bodyPr>
            <a:normAutofit/>
          </a:bodyPr>
          <a:lstStyle/>
          <a:p>
            <a:r>
              <a:rPr lang="pt-PT" sz="2000" dirty="0" smtClean="0">
                <a:solidFill>
                  <a:srgbClr val="002060"/>
                </a:solidFill>
                <a:latin typeface="Arial Rounded MT Bold" pitchFamily="34" charset="0"/>
              </a:rPr>
              <a:t>CURSOS PROFISSIONAIS</a:t>
            </a:r>
            <a:endParaRPr lang="pt-PT" sz="2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992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PT" sz="1600" b="1" dirty="0" smtClean="0">
                <a:solidFill>
                  <a:srgbClr val="002060"/>
                </a:solidFill>
                <a:latin typeface="Arial Rounded MT Bold"/>
              </a:rPr>
              <a:t>                  </a:t>
            </a:r>
            <a:r>
              <a:rPr lang="pt-PT" sz="2400" b="1" dirty="0" smtClean="0">
                <a:solidFill>
                  <a:srgbClr val="002060"/>
                </a:solidFill>
                <a:latin typeface="Arial Rounded MT Bold"/>
              </a:rPr>
              <a:t>Matriz Curricular dos Cursos Profissionais</a:t>
            </a:r>
            <a:r>
              <a:rPr lang="pt-PT" sz="1800" b="1" dirty="0" smtClean="0">
                <a:solidFill>
                  <a:srgbClr val="002060"/>
                </a:solidFill>
                <a:latin typeface="Arial Rounded MT Bold"/>
              </a:rPr>
              <a:t/>
            </a:r>
            <a:br>
              <a:rPr lang="pt-PT" sz="1800" b="1" dirty="0" smtClean="0">
                <a:solidFill>
                  <a:srgbClr val="002060"/>
                </a:solidFill>
                <a:latin typeface="Arial Rounded MT Bold"/>
              </a:rPr>
            </a:br>
            <a:r>
              <a:rPr lang="pt-PT" sz="1600" b="1" dirty="0" smtClean="0">
                <a:solidFill>
                  <a:srgbClr val="002060"/>
                </a:solidFill>
                <a:latin typeface="Arial Rounded MT Bold"/>
              </a:rPr>
              <a:t/>
            </a:r>
            <a:br>
              <a:rPr lang="pt-PT" sz="1600" b="1" dirty="0" smtClean="0">
                <a:solidFill>
                  <a:srgbClr val="002060"/>
                </a:solidFill>
                <a:latin typeface="Arial Rounded MT Bold"/>
              </a:rPr>
            </a:br>
            <a:endParaRPr lang="pt-PT" sz="1600" dirty="0" smtClean="0">
              <a:solidFill>
                <a:srgbClr val="002060"/>
              </a:solidFill>
              <a:latin typeface="Arial Rounded MT Bold"/>
            </a:endParaRPr>
          </a:p>
          <a:p>
            <a:pPr>
              <a:buNone/>
            </a:pPr>
            <a:endParaRPr lang="pt-PT" sz="1600" dirty="0" smtClean="0">
              <a:solidFill>
                <a:srgbClr val="002060"/>
              </a:solidFill>
              <a:latin typeface="Arial Rounded MT Bold"/>
            </a:endParaRPr>
          </a:p>
          <a:p>
            <a:endParaRPr lang="pt-PT" sz="1600" dirty="0">
              <a:solidFill>
                <a:srgbClr val="002060"/>
              </a:solidFill>
              <a:latin typeface="Arial Rounded MT Bold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33400" y="2768854"/>
          <a:ext cx="8077200" cy="354558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692400"/>
                <a:gridCol w="2692400"/>
                <a:gridCol w="26924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1400" kern="1200" dirty="0" smtClean="0"/>
                        <a:t>COMPONENTES DE FORMAÇÃO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kern="1200" dirty="0" smtClean="0"/>
                        <a:t>DISCIPLINAS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kern="1200" dirty="0" smtClean="0"/>
                        <a:t>TOTAL DE HORAS (a) / CICLO DE FORMAÇÃO 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/>
                </a:tc>
              </a:tr>
              <a:tr h="0">
                <a:tc rowSpan="5">
                  <a:txBody>
                    <a:bodyPr/>
                    <a:lstStyle/>
                    <a:p>
                      <a:r>
                        <a:rPr lang="pt-PT" sz="1400" kern="1200" dirty="0" smtClean="0"/>
                        <a:t>Sociocultural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400" dirty="0"/>
                        <a:t>Português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PT" sz="1400" dirty="0"/>
                        <a:t>320h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 marL="28575" marR="28575" marT="28575" marB="28575"/>
                </a:tc>
              </a:tr>
              <a:tr h="291592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400" dirty="0"/>
                        <a:t>Língua Estrangeira I, II ou III (b)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PT" sz="1400" dirty="0"/>
                        <a:t>220h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 marL="28575" marR="28575" marT="28575" marB="28575"/>
                </a:tc>
              </a:tr>
              <a:tr h="21742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400" dirty="0"/>
                        <a:t>Área de Integração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PT" sz="1400" dirty="0"/>
                        <a:t>220h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 marL="28575" marR="28575" marT="28575" marB="28575"/>
                </a:tc>
              </a:tr>
              <a:tr h="14325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400" dirty="0"/>
                        <a:t>Tecnologias da Informação e Comunicação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PT" sz="1400" dirty="0"/>
                        <a:t>100h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 marL="28575" marR="28575" marT="28575" marB="28575"/>
                </a:tc>
              </a:tr>
              <a:tr h="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400" dirty="0"/>
                        <a:t>Educação Física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PT" sz="1400" dirty="0"/>
                        <a:t>140h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t-PT" sz="1400" dirty="0"/>
                        <a:t>Científica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400" dirty="0"/>
                        <a:t>2 a 3 disciplinas (c)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PT" sz="1400" dirty="0"/>
                        <a:t>500h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 marL="28575" marR="28575" marT="28575" marB="28575"/>
                </a:tc>
              </a:tr>
              <a:tr h="185420">
                <a:tc rowSpan="2">
                  <a:txBody>
                    <a:bodyPr/>
                    <a:lstStyle/>
                    <a:p>
                      <a:r>
                        <a:rPr lang="pt-PT" sz="1400" kern="1200" dirty="0" smtClean="0"/>
                        <a:t>Técnica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400" dirty="0"/>
                        <a:t>3 a 4 disciplinas (d)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PT" sz="1400" dirty="0"/>
                        <a:t>1180h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 marL="28575" marR="28575" marT="28575" marB="28575"/>
                </a:tc>
              </a:tr>
              <a:tr h="18542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400"/>
                        <a:t>Formação em Contexto de Trabalho (e)</a:t>
                      </a:r>
                      <a:endParaRPr lang="pt-PT" sz="140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PT" sz="1400" dirty="0"/>
                        <a:t>420h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 marL="28575" marR="28575" marT="28575" marB="28575"/>
                </a:tc>
              </a:tr>
              <a:tr h="315214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PT" sz="1400" dirty="0"/>
                        <a:t>Carga horária total/ Curso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 marL="28575" marR="28575" marT="28575" marB="28575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PT" sz="1400" dirty="0"/>
                        <a:t>3100h</a:t>
                      </a:r>
                      <a:endParaRPr lang="pt-PT" sz="1400" dirty="0">
                        <a:solidFill>
                          <a:srgbClr val="002060"/>
                        </a:solidFill>
                        <a:latin typeface="Arial Rounded MT Bold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295400"/>
            <a:ext cx="8229600" cy="1143000"/>
          </a:xfrm>
        </p:spPr>
        <p:txBody>
          <a:bodyPr>
            <a:normAutofit/>
          </a:bodyPr>
          <a:lstStyle/>
          <a:p>
            <a:r>
              <a:rPr lang="pt-PT" sz="2800" dirty="0" smtClean="0">
                <a:solidFill>
                  <a:srgbClr val="002060"/>
                </a:solidFill>
                <a:latin typeface="Arial Rounded MT Bold" pitchFamily="34" charset="0"/>
              </a:rPr>
              <a:t>CURSOS PROFISSIONAIS</a:t>
            </a:r>
            <a:endParaRPr lang="pt-PT" sz="2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PT" sz="1600" dirty="0" smtClean="0">
                <a:solidFill>
                  <a:srgbClr val="002060"/>
                </a:solidFill>
                <a:latin typeface="Arial Rounded MT Bold"/>
              </a:rPr>
              <a:t>       </a:t>
            </a: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/>
              </a:rPr>
              <a:t>Matriz Curricular dos Cursos Profissionais</a:t>
            </a:r>
            <a:endParaRPr lang="pt-PT" sz="2400" dirty="0" smtClean="0">
              <a:solidFill>
                <a:srgbClr val="002060"/>
              </a:solidFill>
              <a:latin typeface="Arial Rounded MT Bold"/>
            </a:endParaRPr>
          </a:p>
          <a:p>
            <a:pPr>
              <a:buNone/>
            </a:pPr>
            <a:r>
              <a:rPr lang="pt-PT" sz="1400" dirty="0" smtClean="0">
                <a:solidFill>
                  <a:srgbClr val="002060"/>
                </a:solidFill>
                <a:latin typeface="Arial Rounded MT Bold"/>
              </a:rPr>
              <a:t>(a) Carga horária global não compartimentada pelos três anos do ciclo de formação, a gerir pela escola, no âmbito da sua autonomia pedagógica, acautelando o equilíbrio da carga horária anual, de forma a otimizar a gestão global modular e a formação em contexto de trabalho.</a:t>
            </a:r>
          </a:p>
          <a:p>
            <a:pPr>
              <a:buNone/>
            </a:pPr>
            <a:r>
              <a:rPr lang="pt-PT" sz="1400" dirty="0" smtClean="0">
                <a:solidFill>
                  <a:srgbClr val="002060"/>
                </a:solidFill>
                <a:latin typeface="Arial Rounded MT Bold"/>
              </a:rPr>
              <a:t>(b) O aluno escolhe uma língua estrangeira. Se tiver estudado apenas uma língua estrangeira no ensino básico, iniciará obrigatoriamente uma segunda língua no ensino secundário.</a:t>
            </a:r>
          </a:p>
          <a:p>
            <a:pPr>
              <a:buNone/>
            </a:pPr>
            <a:r>
              <a:rPr lang="pt-PT" sz="1400" dirty="0" smtClean="0">
                <a:solidFill>
                  <a:srgbClr val="002060"/>
                </a:solidFill>
                <a:latin typeface="Arial Rounded MT Bold"/>
              </a:rPr>
              <a:t>(c) Disciplinas científicas de base a fixar em regulamentação própria, em função das qualificações profissionais a adquirir.</a:t>
            </a:r>
          </a:p>
          <a:p>
            <a:pPr>
              <a:buNone/>
            </a:pPr>
            <a:r>
              <a:rPr lang="pt-PT" sz="1400" dirty="0" smtClean="0">
                <a:solidFill>
                  <a:srgbClr val="002060"/>
                </a:solidFill>
                <a:latin typeface="Arial Rounded MT Bold"/>
              </a:rPr>
              <a:t>(d) Disciplinas de natureza tecnológica, técnica e prática estruturantes da qualificação profissional visada.</a:t>
            </a:r>
          </a:p>
          <a:p>
            <a:pPr>
              <a:buNone/>
            </a:pPr>
            <a:r>
              <a:rPr lang="pt-PT" sz="1400" dirty="0" smtClean="0">
                <a:solidFill>
                  <a:srgbClr val="002060"/>
                </a:solidFill>
                <a:latin typeface="Arial Rounded MT Bold"/>
              </a:rPr>
              <a:t>(e) A formação em contexto de trabalho visa a aquisição e o desenvolvimento de competências técnicas, relacionais e organizacionais relevantes para a qualificação profissional a adquirir.</a:t>
            </a:r>
            <a:endParaRPr lang="pt-PT" sz="1400" dirty="0">
              <a:solidFill>
                <a:srgbClr val="002060"/>
              </a:solidFill>
              <a:latin typeface="Arial Rounded MT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1143000"/>
          </a:xfrm>
        </p:spPr>
        <p:txBody>
          <a:bodyPr>
            <a:normAutofit/>
          </a:bodyPr>
          <a:lstStyle/>
          <a:p>
            <a:r>
              <a:rPr lang="pt-PT" sz="2400" dirty="0" smtClean="0">
                <a:solidFill>
                  <a:srgbClr val="002060"/>
                </a:solidFill>
                <a:latin typeface="Arial Rounded MT Bold"/>
              </a:rPr>
              <a:t>CURSOS PROFISSIONAIS</a:t>
            </a:r>
            <a:endParaRPr lang="pt-PT" sz="2400" dirty="0">
              <a:latin typeface="Arial Rounded MT Bold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PT" b="1" dirty="0" smtClean="0"/>
              <a:t> </a:t>
            </a:r>
            <a:r>
              <a:rPr lang="pt-PT" b="1" dirty="0" smtClean="0">
                <a:solidFill>
                  <a:srgbClr val="002060"/>
                </a:solidFill>
                <a:latin typeface="Arial Rounded MT Bold"/>
              </a:rPr>
              <a:t>Prova de Aptidão Profissional (PAP)</a:t>
            </a:r>
            <a:endParaRPr lang="pt-PT" dirty="0" smtClean="0">
              <a:solidFill>
                <a:srgbClr val="002060"/>
              </a:solidFill>
              <a:latin typeface="Arial Rounded MT Bold"/>
            </a:endParaRPr>
          </a:p>
          <a:p>
            <a:pPr algn="ctr">
              <a:buNone/>
            </a:pPr>
            <a:endParaRPr lang="pt-PT" dirty="0" smtClean="0">
              <a:solidFill>
                <a:srgbClr val="0070C0"/>
              </a:solidFill>
              <a:latin typeface="Arial Rounded MT Bold"/>
            </a:endParaRPr>
          </a:p>
          <a:p>
            <a:pPr algn="ctr">
              <a:buNone/>
            </a:pPr>
            <a:r>
              <a:rPr lang="pt-PT" dirty="0" smtClean="0">
                <a:solidFill>
                  <a:srgbClr val="0070C0"/>
                </a:solidFill>
                <a:latin typeface="Arial Rounded MT Bold"/>
              </a:rPr>
              <a:t>Estes cursos culminam com a apresentação de</a:t>
            </a:r>
          </a:p>
          <a:p>
            <a:pPr algn="ctr">
              <a:buNone/>
            </a:pPr>
            <a:r>
              <a:rPr lang="pt-PT" dirty="0" smtClean="0">
                <a:solidFill>
                  <a:srgbClr val="0070C0"/>
                </a:solidFill>
                <a:latin typeface="Arial Rounded MT Bold"/>
              </a:rPr>
              <a:t>um projeto, designado por Prova de Aptidão</a:t>
            </a:r>
          </a:p>
          <a:p>
            <a:pPr algn="ctr">
              <a:buNone/>
            </a:pPr>
            <a:r>
              <a:rPr lang="pt-PT" dirty="0" smtClean="0">
                <a:solidFill>
                  <a:srgbClr val="0070C0"/>
                </a:solidFill>
                <a:latin typeface="Arial Rounded MT Bold"/>
              </a:rPr>
              <a:t>Profissional (PAP), no qual o aluno</a:t>
            </a:r>
          </a:p>
          <a:p>
            <a:pPr algn="ctr">
              <a:buNone/>
            </a:pPr>
            <a:r>
              <a:rPr lang="pt-PT" dirty="0" smtClean="0">
                <a:solidFill>
                  <a:srgbClr val="0070C0"/>
                </a:solidFill>
                <a:latin typeface="Arial Rounded MT Bold"/>
              </a:rPr>
              <a:t>demonstrará as competências e os saberes</a:t>
            </a:r>
          </a:p>
          <a:p>
            <a:pPr algn="ctr">
              <a:buNone/>
            </a:pPr>
            <a:r>
              <a:rPr lang="pt-PT" dirty="0" smtClean="0">
                <a:solidFill>
                  <a:srgbClr val="0070C0"/>
                </a:solidFill>
                <a:latin typeface="Arial Rounded MT Bold"/>
              </a:rPr>
              <a:t>que desenvolveu ao longo da formação</a:t>
            </a:r>
            <a:r>
              <a:rPr lang="pt-PT" dirty="0" smtClean="0">
                <a:solidFill>
                  <a:srgbClr val="002060"/>
                </a:solidFill>
                <a:latin typeface="Arial Rounded MT Bold"/>
              </a:rPr>
              <a:t>. </a:t>
            </a:r>
            <a:endParaRPr lang="pt-PT" dirty="0">
              <a:solidFill>
                <a:srgbClr val="002060"/>
              </a:solidFill>
              <a:latin typeface="Arial Rounded MT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81000" y="3398837"/>
            <a:ext cx="4419600" cy="3459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-Artes do espetáculo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-Audiovisuais e produção dos </a:t>
            </a:r>
            <a:r>
              <a:rPr lang="pt-PT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media</a:t>
            </a:r>
          </a:p>
          <a:p>
            <a:pPr>
              <a:buNone/>
            </a:pPr>
            <a:r>
              <a:rPr lang="pt-PT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 </a:t>
            </a: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Design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-Artesanato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-Filosofia, história e ciências afins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-Jornalismo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-Biblioteconomia, arquivo e documentação 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-Comércio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 </a:t>
            </a:r>
            <a:r>
              <a:rPr lang="pt-PT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Marketing</a:t>
            </a: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 e publicidade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 Finanças, banca e seguros</a:t>
            </a:r>
            <a:r>
              <a:rPr lang="pt-PT" sz="1600" dirty="0" smtClean="0">
                <a:solidFill>
                  <a:srgbClr val="002060"/>
                </a:solidFill>
                <a:latin typeface="Arial Rounded MT Bold"/>
              </a:rPr>
              <a:t/>
            </a:r>
            <a:br>
              <a:rPr lang="pt-PT" sz="1600" dirty="0" smtClean="0">
                <a:solidFill>
                  <a:srgbClr val="002060"/>
                </a:solidFill>
                <a:latin typeface="Arial Rounded MT Bold"/>
              </a:rPr>
            </a:br>
            <a:endParaRPr lang="pt-PT" sz="1600" dirty="0">
              <a:solidFill>
                <a:srgbClr val="002060"/>
              </a:solidFill>
              <a:latin typeface="Arial Rounded MT Bold"/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800600" y="3429001"/>
            <a:ext cx="4038600" cy="259079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-Contabilidade e fiscalidade</a:t>
            </a:r>
          </a:p>
          <a:p>
            <a:pPr>
              <a:lnSpc>
                <a:spcPct val="120000"/>
              </a:lnSpc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-Gestão e administração</a:t>
            </a:r>
          </a:p>
          <a:p>
            <a:pPr>
              <a:lnSpc>
                <a:spcPct val="120000"/>
              </a:lnSpc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-Secretariado e trabalho administrativo</a:t>
            </a:r>
          </a:p>
          <a:p>
            <a:pPr>
              <a:lnSpc>
                <a:spcPct val="120000"/>
              </a:lnSpc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-Enquadramento na organização/empresa</a:t>
            </a:r>
          </a:p>
          <a:p>
            <a:pPr>
              <a:lnSpc>
                <a:spcPct val="120000"/>
              </a:lnSpc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-Ciências informáticas</a:t>
            </a:r>
          </a:p>
          <a:p>
            <a:pPr>
              <a:lnSpc>
                <a:spcPct val="120000"/>
              </a:lnSpc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-Metalurgia e metalomecânica</a:t>
            </a:r>
          </a:p>
          <a:p>
            <a:pPr>
              <a:lnSpc>
                <a:spcPct val="120000"/>
              </a:lnSpc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 Eletricidade e energia</a:t>
            </a:r>
            <a:b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</a:br>
            <a:endParaRPr lang="pt-PT" sz="1600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85800" y="1905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pt-PT" sz="2700" dirty="0" smtClean="0">
                <a:solidFill>
                  <a:srgbClr val="002060"/>
                </a:solidFill>
                <a:latin typeface="Arial Rounded MT Bold"/>
              </a:rPr>
              <a:t>CURSOS PROFISSIONAIS</a:t>
            </a:r>
            <a:r>
              <a:rPr lang="pt-PT" sz="2800" dirty="0" smtClean="0">
                <a:solidFill>
                  <a:srgbClr val="002060"/>
                </a:solidFill>
                <a:latin typeface="Arial Rounded MT Bold"/>
              </a:rPr>
              <a:t/>
            </a:r>
            <a:br>
              <a:rPr lang="pt-PT" sz="2800" dirty="0" smtClean="0">
                <a:solidFill>
                  <a:srgbClr val="002060"/>
                </a:solidFill>
                <a:latin typeface="Arial Rounded MT Bold"/>
              </a:rPr>
            </a:br>
            <a:r>
              <a:rPr lang="pt-PT" sz="2800" dirty="0" smtClean="0">
                <a:solidFill>
                  <a:srgbClr val="002060"/>
                </a:solidFill>
                <a:latin typeface="Arial Rounded MT Bold"/>
              </a:rPr>
              <a:t/>
            </a:r>
            <a:br>
              <a:rPr lang="pt-PT" sz="2800" dirty="0" smtClean="0">
                <a:solidFill>
                  <a:srgbClr val="002060"/>
                </a:solidFill>
                <a:latin typeface="Arial Rounded MT Bold"/>
              </a:rPr>
            </a:br>
            <a:r>
              <a:rPr lang="pt-PT" sz="3600" b="1" dirty="0" smtClean="0">
                <a:solidFill>
                  <a:srgbClr val="002060"/>
                </a:solidFill>
                <a:latin typeface="Arial Rounded MT Bold"/>
              </a:rPr>
              <a:t>Áreas de Formação</a:t>
            </a:r>
            <a:r>
              <a:rPr lang="pt-PT" sz="1600" dirty="0" smtClean="0">
                <a:latin typeface="Arial Rounded MT Bold"/>
              </a:rPr>
              <a:t/>
            </a:r>
            <a:br>
              <a:rPr lang="pt-PT" sz="1600" dirty="0" smtClean="0">
                <a:latin typeface="Arial Rounded MT Bold"/>
              </a:rPr>
            </a:br>
            <a:r>
              <a:rPr lang="pt-PT" sz="1600" dirty="0" smtClean="0">
                <a:latin typeface="Arial Rounded MT Bold"/>
              </a:rPr>
              <a:t/>
            </a:r>
            <a:br>
              <a:rPr lang="pt-PT" sz="1600" dirty="0" smtClean="0">
                <a:latin typeface="Arial Rounded MT Bold"/>
              </a:rPr>
            </a:br>
            <a:r>
              <a:rPr lang="pt-PT" sz="1600" dirty="0" smtClean="0">
                <a:solidFill>
                  <a:srgbClr val="002060"/>
                </a:solidFill>
                <a:latin typeface="Arial Rounded MT Bold"/>
              </a:rPr>
              <a:t>Estes cursos estão organizados em harmonia com referenciais de formação aprovados para as seguintes famílias profissionais:</a:t>
            </a:r>
            <a:r>
              <a:rPr lang="pt-PT" sz="2800" dirty="0" smtClean="0"/>
              <a:t/>
            </a:r>
            <a:br>
              <a:rPr lang="pt-PT" sz="2800" dirty="0" smtClean="0"/>
            </a:br>
            <a:endParaRPr lang="pt-PT" sz="2800" dirty="0">
              <a:latin typeface="Arial Rounded MT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1447800"/>
            <a:ext cx="8229600" cy="1143000"/>
          </a:xfrm>
        </p:spPr>
        <p:txBody>
          <a:bodyPr>
            <a:normAutofit/>
          </a:bodyPr>
          <a:lstStyle/>
          <a:p>
            <a:r>
              <a:rPr lang="pt-PT" sz="2400" dirty="0" smtClean="0">
                <a:solidFill>
                  <a:srgbClr val="002060"/>
                </a:solidFill>
                <a:latin typeface="Arial Rounded MT Bold"/>
              </a:rPr>
              <a:t>CURSOS PROFISSIONAIS</a:t>
            </a:r>
            <a:r>
              <a:rPr lang="pt-PT" dirty="0" smtClean="0">
                <a:solidFill>
                  <a:srgbClr val="002060"/>
                </a:solidFill>
                <a:latin typeface="Arial Rounded MT Bold"/>
              </a:rPr>
              <a:t/>
            </a:r>
            <a:br>
              <a:rPr lang="pt-PT" dirty="0" smtClean="0">
                <a:solidFill>
                  <a:srgbClr val="002060"/>
                </a:solidFill>
                <a:latin typeface="Arial Rounded MT Bold"/>
              </a:rPr>
            </a:br>
            <a:r>
              <a:rPr lang="pt-PT" sz="3600" b="1" dirty="0" smtClean="0">
                <a:solidFill>
                  <a:srgbClr val="002060"/>
                </a:solidFill>
                <a:latin typeface="Arial Rounded MT Bold"/>
              </a:rPr>
              <a:t>Áreas de Formação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2819400"/>
            <a:ext cx="4038600" cy="3382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-Eletrónica e automação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-Engenharia química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-Construção e reparação de veículos a motor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-Indústrias alimentares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-Têxtil, vestuário, calçado e couros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-Materiais (madeira, papel, plástico, vidro e outros)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-Indústrias extrativas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-Arquitetura e urbanismo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-Construção civil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 Produção agrícola e animal</a:t>
            </a:r>
            <a:endParaRPr lang="pt-PT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876800" y="2743200"/>
            <a:ext cx="4114800" cy="3382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-Floricultura e jardinagem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-Silvicultura e caça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-Pescas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-Serviços de saúde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-Ciências dentárias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-Serviços de apoio a crianças e jovens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-Trabalho social e orientação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-Hotelaria e restauração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-Turismo e lazer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-Proteção do ambiente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-Proteção de pessoas e bens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/>
              </a:rPr>
              <a:t>- Segurança e higiene no trabalho</a:t>
            </a:r>
            <a:r>
              <a:rPr lang="pt-PT" sz="1600" dirty="0" smtClean="0">
                <a:solidFill>
                  <a:srgbClr val="002060"/>
                </a:solidFill>
                <a:latin typeface="Arial Rounded MT Bold"/>
              </a:rPr>
              <a:t/>
            </a:r>
            <a:br>
              <a:rPr lang="pt-PT" sz="1600" dirty="0" smtClean="0">
                <a:solidFill>
                  <a:srgbClr val="002060"/>
                </a:solidFill>
                <a:latin typeface="Arial Rounded MT Bold"/>
              </a:rPr>
            </a:br>
            <a:endParaRPr lang="pt-PT" sz="1600" dirty="0" smtClean="0">
              <a:solidFill>
                <a:srgbClr val="002060"/>
              </a:solidFill>
              <a:latin typeface="Arial Rounded MT Bold"/>
            </a:endParaRPr>
          </a:p>
          <a:p>
            <a:pPr>
              <a:buNone/>
            </a:pPr>
            <a:endParaRPr lang="pt-PT" sz="1600" dirty="0" smtClean="0"/>
          </a:p>
          <a:p>
            <a:pPr>
              <a:buNone/>
            </a:pPr>
            <a:endParaRPr lang="pt-P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" y="1600200"/>
            <a:ext cx="8229600" cy="1143000"/>
          </a:xfrm>
        </p:spPr>
        <p:txBody>
          <a:bodyPr>
            <a:normAutofit/>
          </a:bodyPr>
          <a:lstStyle/>
          <a:p>
            <a:r>
              <a:rPr lang="pt-PT" sz="2400" dirty="0" smtClean="0">
                <a:solidFill>
                  <a:srgbClr val="002060"/>
                </a:solidFill>
                <a:latin typeface="Arial Rounded MT Bold"/>
              </a:rPr>
              <a:t>      CURSOS PROFISSIONAIS</a:t>
            </a:r>
            <a:endParaRPr lang="pt-PT" sz="24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1242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pt-PT" b="1" dirty="0" smtClean="0">
                <a:solidFill>
                  <a:srgbClr val="002060"/>
                </a:solidFill>
                <a:latin typeface="Arial Rounded MT Bold"/>
              </a:rPr>
              <a:t>LEGISLAÇÃO</a:t>
            </a:r>
            <a:br>
              <a:rPr lang="pt-PT" b="1" dirty="0" smtClean="0">
                <a:solidFill>
                  <a:srgbClr val="002060"/>
                </a:solidFill>
                <a:latin typeface="Arial Rounded MT Bold"/>
              </a:rPr>
            </a:br>
            <a:endParaRPr lang="pt-PT" b="1" dirty="0" smtClean="0">
              <a:solidFill>
                <a:srgbClr val="002060"/>
              </a:solidFill>
              <a:latin typeface="Arial Rounded MT Bold"/>
            </a:endParaRPr>
          </a:p>
          <a:p>
            <a:pPr algn="ctr">
              <a:lnSpc>
                <a:spcPct val="170000"/>
              </a:lnSpc>
              <a:buNone/>
            </a:pPr>
            <a:r>
              <a:rPr lang="pt-PT" dirty="0" smtClean="0">
                <a:solidFill>
                  <a:srgbClr val="0070C0"/>
                </a:solidFill>
                <a:latin typeface="Arial Rounded MT Bold"/>
              </a:rPr>
              <a:t>Cursos criados ao abrigo do decreto-lei n.º 74/2004, de 26 de março, retificado pela declaração de retificação nº 44/2004, de 25 de maio, com as alterações introduzidas pelo decreto-lei n.º 24/2006, de 6 de fevereiro, retificado pela declaração de retificação n.º 23/2006, de 7 de abril, e da portaria n.º 550-C/2004, de 21 de maio. </a:t>
            </a:r>
            <a:br>
              <a:rPr lang="pt-PT" dirty="0" smtClean="0">
                <a:solidFill>
                  <a:srgbClr val="0070C0"/>
                </a:solidFill>
                <a:latin typeface="Arial Rounded MT Bold"/>
              </a:rPr>
            </a:br>
            <a:endParaRPr lang="pt-PT" dirty="0">
              <a:solidFill>
                <a:srgbClr val="0070C0"/>
              </a:solidFill>
              <a:latin typeface="Arial Rounded MT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600200"/>
            <a:ext cx="8229600" cy="1143000"/>
          </a:xfrm>
        </p:spPr>
        <p:txBody>
          <a:bodyPr>
            <a:normAutofit/>
          </a:bodyPr>
          <a:lstStyle/>
          <a:p>
            <a:r>
              <a:rPr lang="pt-PT" sz="2800" dirty="0" smtClean="0">
                <a:solidFill>
                  <a:schemeClr val="tx2"/>
                </a:solidFill>
                <a:latin typeface="Arial Rounded MT Bold" pitchFamily="34" charset="0"/>
              </a:rPr>
              <a:t>CURSOS </a:t>
            </a:r>
            <a:r>
              <a:rPr lang="pt-PT" sz="2800" b="1" dirty="0" smtClean="0">
                <a:solidFill>
                  <a:schemeClr val="tx2"/>
                </a:solidFill>
                <a:latin typeface="Arial Rounded MT Bold" pitchFamily="34" charset="0"/>
              </a:rPr>
              <a:t>ARTÍSTICOS-ESPECIALIZADOS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86200"/>
          </a:xfrm>
        </p:spPr>
        <p:txBody>
          <a:bodyPr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pt-PT" b="1" dirty="0" smtClean="0">
                <a:solidFill>
                  <a:srgbClr val="002060"/>
                </a:solidFill>
                <a:latin typeface="Arial Rounded MT Bold" pitchFamily="34" charset="0"/>
              </a:rPr>
              <a:t/>
            </a:r>
            <a:br>
              <a:rPr lang="pt-PT" b="1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pt-PT" sz="6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Os </a:t>
            </a:r>
            <a:r>
              <a:rPr lang="pt-PT" sz="6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cursos artísticos especializados</a:t>
            </a:r>
            <a:r>
              <a:rPr lang="pt-PT" sz="6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proporcionam formação nas áreas da dança, da música e das artes visuais e dos audiovisuais. São cursos de nível secundário com a duração de 3 anos letivos, correspondentes aos 10.º, 11.º e 12.º anos de escolaridade. Estes cursos estão orientados numa dupla perspetiva: o prosseguimento de estudos em cursos de especialização tecnológica ou de ensino superior e a inserção no mundo do trabalho.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pt-PT" sz="6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Estão direcionados para os </a:t>
            </a:r>
            <a:r>
              <a:rPr lang="pt-PT" sz="6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jovens que, tendo concluído o 9.º ano de escolaridade ou equivalente, pretendam obter uma formação artística de excelência de nível secundário.</a:t>
            </a:r>
            <a:endParaRPr lang="pt-PT" sz="6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pt-PT" sz="6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  avaliação </a:t>
            </a:r>
            <a:r>
              <a:rPr lang="pt-PT" sz="6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nos Cursos Artísticos Especializados assume modalidades diferentes em função da vertente artística de formação.</a:t>
            </a:r>
          </a:p>
          <a:p>
            <a:pPr marL="0" indent="0" algn="ctr">
              <a:buNone/>
              <a:defRPr/>
            </a:pPr>
            <a:r>
              <a:rPr lang="pt-PT" sz="6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   Conferem um diploma de conclusão do nível secundário de educação; </a:t>
            </a:r>
          </a:p>
          <a:p>
            <a:pPr marL="0" indent="0" algn="ctr">
              <a:buNone/>
              <a:defRPr/>
            </a:pPr>
            <a:r>
              <a:rPr lang="pt-PT" sz="6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   E um certificado de qualificação profissional de nível 3.</a:t>
            </a:r>
          </a:p>
          <a:p>
            <a:pPr marL="0" indent="0" algn="ctr">
              <a:buNone/>
              <a:defRPr/>
            </a:pPr>
            <a:r>
              <a:rPr lang="pt-PT" sz="6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   A certificação obtida com a conclusão de um destes cursos permite o ingresso nos Cursos de Especialização Tecnológica (nível 4) ou o acesso ao ensino superior (universitário ou politécnico).</a:t>
            </a:r>
          </a:p>
          <a:p>
            <a:pPr algn="ctr"/>
            <a:endParaRPr lang="pt-PT" sz="6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990600"/>
          </a:xfrm>
        </p:spPr>
        <p:txBody>
          <a:bodyPr>
            <a:normAutofit/>
          </a:bodyPr>
          <a:lstStyle/>
          <a:p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LINKS DE INTERESSE</a:t>
            </a:r>
            <a:endParaRPr lang="pt-PT" sz="24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10000"/>
          </a:xfrm>
        </p:spPr>
        <p:txBody>
          <a:bodyPr>
            <a:normAutofit lnSpcReduction="10000"/>
          </a:bodyPr>
          <a:lstStyle/>
          <a:p>
            <a:r>
              <a:rPr lang="pt-PT" dirty="0" smtClean="0">
                <a:solidFill>
                  <a:srgbClr val="002060"/>
                </a:solidFill>
                <a:hlinkClick r:id="rId2"/>
              </a:rPr>
              <a:t>http://www.dge.mec.pt/oferta-formativa</a:t>
            </a:r>
          </a:p>
          <a:p>
            <a:r>
              <a:rPr lang="pt-PT" dirty="0" smtClean="0">
                <a:solidFill>
                  <a:srgbClr val="002060"/>
                </a:solidFill>
                <a:hlinkClick r:id="rId2"/>
              </a:rPr>
              <a:t>http://www.esec-danielsampaio.pt/website/pt/servicos-de-psicologia-e-orientacao/9o-e-depois</a:t>
            </a:r>
          </a:p>
          <a:p>
            <a:r>
              <a:rPr lang="pt-PT" dirty="0" smtClean="0">
                <a:solidFill>
                  <a:srgbClr val="002060"/>
                </a:solidFill>
                <a:hlinkClick r:id="rId2"/>
              </a:rPr>
              <a:t>http://designthefuture.pt/</a:t>
            </a:r>
            <a:endParaRPr lang="pt-PT" dirty="0" smtClean="0">
              <a:solidFill>
                <a:srgbClr val="002060"/>
              </a:solidFill>
            </a:endParaRPr>
          </a:p>
          <a:p>
            <a:r>
              <a:rPr lang="pt-PT" dirty="0" smtClean="0">
                <a:solidFill>
                  <a:srgbClr val="002060"/>
                </a:solidFill>
                <a:hlinkClick r:id="rId3"/>
              </a:rPr>
              <a:t>http://www.catalogo.anq.gov.pt/Qualificacoes</a:t>
            </a:r>
            <a:endParaRPr lang="pt-PT" dirty="0" smtClean="0">
              <a:solidFill>
                <a:srgbClr val="002060"/>
              </a:solidFill>
            </a:endParaRPr>
          </a:p>
          <a:p>
            <a:r>
              <a:rPr lang="pt-PT" dirty="0" smtClean="0">
                <a:solidFill>
                  <a:srgbClr val="002060"/>
                </a:solidFill>
                <a:hlinkClick r:id="rId4"/>
              </a:rPr>
              <a:t>http://www.anq.gov.pt/default.aspx</a:t>
            </a:r>
            <a:endParaRPr lang="pt-PT" dirty="0" smtClean="0">
              <a:solidFill>
                <a:srgbClr val="002060"/>
              </a:solidFill>
            </a:endParaRPr>
          </a:p>
          <a:p>
            <a:endParaRPr lang="pt-PT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8229600" cy="1143000"/>
          </a:xfrm>
        </p:spPr>
        <p:txBody>
          <a:bodyPr>
            <a:normAutofit/>
          </a:bodyPr>
          <a:lstStyle/>
          <a:p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CALENDARIZAÇÃO DA SEMANA DAS PROFISSÕES NA ESCOLA BÁSICA ELIAS GARCIA </a:t>
            </a:r>
            <a:endParaRPr lang="pt-PT" sz="24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2175" t="37437" r="828" b="6407"/>
          <a:stretch>
            <a:fillRect/>
          </a:stretch>
        </p:blipFill>
        <p:spPr bwMode="auto">
          <a:xfrm>
            <a:off x="2590800" y="3213652"/>
            <a:ext cx="3581400" cy="32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8229600" cy="1143000"/>
          </a:xfrm>
        </p:spPr>
        <p:txBody>
          <a:bodyPr>
            <a:normAutofit/>
          </a:bodyPr>
          <a:lstStyle/>
          <a:p>
            <a:r>
              <a:rPr lang="pt-PT" sz="3200" dirty="0" smtClean="0">
                <a:solidFill>
                  <a:srgbClr val="002060"/>
                </a:solidFill>
                <a:latin typeface="Arial Rounded MT Bold" pitchFamily="34" charset="0"/>
              </a:rPr>
              <a:t>ESCOLA PROFISSIONAL DE ALMADA</a:t>
            </a:r>
            <a:endParaRPr lang="pt-PT" sz="32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/>
          </a:bodyPr>
          <a:lstStyle/>
          <a:p>
            <a:r>
              <a:rPr lang="pt-P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ELETRONICA AUTOMAÇÃO E COMANDO</a:t>
            </a:r>
          </a:p>
          <a:p>
            <a:r>
              <a:rPr lang="pt-P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MANUTENÇÃO INDUSTRIAL ELETROMECANICA</a:t>
            </a:r>
          </a:p>
          <a:p>
            <a:r>
              <a:rPr lang="pt-P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MECATRÓNICA AUTOMÓVEL</a:t>
            </a:r>
            <a:endParaRPr lang="pt-PT" sz="2800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600" dirty="0" smtClean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pt-PT" sz="3600" dirty="0" smtClean="0">
                <a:solidFill>
                  <a:schemeClr val="bg1"/>
                </a:solidFill>
                <a:latin typeface="Arial Rounded MT Bold" pitchFamily="34" charset="0"/>
              </a:rPr>
            </a:br>
            <a:endParaRPr lang="pt-PT" dirty="0">
              <a:latin typeface="Arial Rounded MT Bold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2743200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pt-PT" sz="2600" b="1" u="sng" dirty="0" smtClean="0">
                <a:solidFill>
                  <a:schemeClr val="tx2"/>
                </a:solidFill>
                <a:latin typeface="Arial Rounded MT Bold"/>
              </a:rPr>
              <a:t>ENSINO SECUNDÁRIO:</a:t>
            </a:r>
          </a:p>
          <a:p>
            <a:pPr algn="ctr"/>
            <a:r>
              <a:rPr lang="pt-PT" sz="2200" dirty="0" smtClean="0">
                <a:solidFill>
                  <a:schemeClr val="tx2"/>
                </a:solidFill>
                <a:latin typeface="Arial Rounded MT Bold" pitchFamily="34" charset="0"/>
              </a:rPr>
              <a:t>CURSOS </a:t>
            </a:r>
            <a:r>
              <a:rPr lang="pt-PT" sz="2200" b="1" dirty="0" smtClean="0">
                <a:solidFill>
                  <a:schemeClr val="tx2"/>
                </a:solidFill>
                <a:latin typeface="Arial Rounded MT Bold" pitchFamily="34" charset="0"/>
              </a:rPr>
              <a:t>CIÊNTÍFICO-HUMANISTICOS</a:t>
            </a:r>
          </a:p>
          <a:p>
            <a:pPr algn="ctr"/>
            <a:r>
              <a:rPr lang="pt-PT" sz="2200" dirty="0" smtClean="0">
                <a:solidFill>
                  <a:schemeClr val="tx2"/>
                </a:solidFill>
                <a:latin typeface="Arial Rounded MT Bold" pitchFamily="34" charset="0"/>
              </a:rPr>
              <a:t>CURSOS </a:t>
            </a:r>
            <a:r>
              <a:rPr lang="pt-PT" sz="2200" b="1" dirty="0" smtClean="0">
                <a:solidFill>
                  <a:schemeClr val="tx2"/>
                </a:solidFill>
                <a:latin typeface="Arial Rounded MT Bold" pitchFamily="34" charset="0"/>
              </a:rPr>
              <a:t>PROFISSIONAIS</a:t>
            </a:r>
          </a:p>
          <a:p>
            <a:pPr algn="ctr"/>
            <a:r>
              <a:rPr lang="pt-PT" sz="2200" dirty="0" smtClean="0">
                <a:solidFill>
                  <a:schemeClr val="tx2"/>
                </a:solidFill>
                <a:latin typeface="Arial Rounded MT Bold" pitchFamily="34" charset="0"/>
              </a:rPr>
              <a:t>CURSOS </a:t>
            </a:r>
            <a:r>
              <a:rPr lang="pt-PT" sz="2200" b="1" dirty="0" smtClean="0">
                <a:solidFill>
                  <a:schemeClr val="tx2"/>
                </a:solidFill>
                <a:latin typeface="Arial Rounded MT Bold" pitchFamily="34" charset="0"/>
              </a:rPr>
              <a:t>ARTÍSTICOS-ESPECIALIZADOS</a:t>
            </a:r>
          </a:p>
          <a:p>
            <a:pPr algn="ctr">
              <a:buNone/>
            </a:pPr>
            <a:endParaRPr lang="pt-PT" dirty="0" smtClean="0"/>
          </a:p>
          <a:p>
            <a:pPr algn="ctr">
              <a:buNone/>
            </a:pPr>
            <a:endParaRPr lang="pt-PT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1981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9.º ANO E</a:t>
            </a:r>
            <a:r>
              <a:rPr kumimoji="0" lang="pt-PT" sz="2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AGORA??</a:t>
            </a:r>
            <a:endParaRPr kumimoji="0" lang="pt-PT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382000" cy="1371600"/>
          </a:xfrm>
        </p:spPr>
        <p:txBody>
          <a:bodyPr>
            <a:normAutofit/>
          </a:bodyPr>
          <a:lstStyle/>
          <a:p>
            <a:r>
              <a:rPr lang="pt-PT" sz="3200" dirty="0" smtClean="0">
                <a:solidFill>
                  <a:srgbClr val="002060"/>
                </a:solidFill>
                <a:latin typeface="Arial Rounded MT Bold" pitchFamily="34" charset="0"/>
              </a:rPr>
              <a:t>ESCOLA SECUNDARIA </a:t>
            </a:r>
            <a:br>
              <a:rPr lang="pt-PT" sz="3200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pt-PT" sz="3200" dirty="0" smtClean="0">
                <a:solidFill>
                  <a:srgbClr val="002060"/>
                </a:solidFill>
                <a:latin typeface="Arial Rounded MT Bold" pitchFamily="34" charset="0"/>
              </a:rPr>
              <a:t>ROMEU CORREIA</a:t>
            </a:r>
            <a:endParaRPr lang="pt-PT" sz="32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535363"/>
          </a:xfrm>
        </p:spPr>
        <p:txBody>
          <a:bodyPr>
            <a:normAutofit fontScale="92500" lnSpcReduction="20000"/>
          </a:bodyPr>
          <a:lstStyle/>
          <a:p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profissional de Técnico de Comunicação, Marketing, Relações Públicas e Publicidade</a:t>
            </a:r>
          </a:p>
          <a:p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Profissional de Técnico Auxiliar de Saúde</a:t>
            </a:r>
          </a:p>
          <a:p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Profissional de Técnico de Acompanhamento de Crianças</a:t>
            </a:r>
          </a:p>
          <a:p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Profissional de Técnico de Apoio Psicossocial</a:t>
            </a:r>
          </a:p>
          <a:p>
            <a:pPr>
              <a:lnSpc>
                <a:spcPct val="120000"/>
              </a:lnSpc>
            </a:pPr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CH Ciências e Tecnologias</a:t>
            </a:r>
          </a:p>
          <a:p>
            <a:pPr>
              <a:lnSpc>
                <a:spcPct val="120000"/>
              </a:lnSpc>
            </a:pPr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CH Ciências Socioeconómicas</a:t>
            </a:r>
          </a:p>
          <a:p>
            <a:pPr>
              <a:lnSpc>
                <a:spcPct val="120000"/>
              </a:lnSpc>
            </a:pPr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CH Ciências Socio e Humanas</a:t>
            </a:r>
          </a:p>
          <a:p>
            <a:pPr>
              <a:lnSpc>
                <a:spcPct val="120000"/>
              </a:lnSpc>
            </a:pPr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CH Artes Visuais</a:t>
            </a:r>
          </a:p>
          <a:p>
            <a:pPr>
              <a:lnSpc>
                <a:spcPct val="120000"/>
              </a:lnSpc>
            </a:pPr>
            <a:endParaRPr lang="pt-PT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endParaRPr lang="pt-PT" sz="2400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>
            <a:normAutofit/>
          </a:bodyPr>
          <a:lstStyle/>
          <a:p>
            <a:r>
              <a:rPr lang="pt-PT" sz="3200" dirty="0" smtClean="0">
                <a:solidFill>
                  <a:srgbClr val="002060"/>
                </a:solidFill>
                <a:latin typeface="Arial Rounded MT Bold" pitchFamily="34" charset="0"/>
              </a:rPr>
              <a:t>ESCOLA SECUNDÁRIA DANIEL SAMPAIO</a:t>
            </a:r>
            <a:endParaRPr lang="pt-PT" sz="32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CH Ciências e Tecnologias</a:t>
            </a:r>
          </a:p>
          <a:p>
            <a:pPr>
              <a:lnSpc>
                <a:spcPct val="120000"/>
              </a:lnSpc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CH Ciências Socioeconómicas</a:t>
            </a:r>
          </a:p>
          <a:p>
            <a:pPr>
              <a:lnSpc>
                <a:spcPct val="120000"/>
              </a:lnSpc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CH Línguas e Humanidades</a:t>
            </a:r>
          </a:p>
          <a:p>
            <a:pPr>
              <a:lnSpc>
                <a:spcPct val="120000"/>
              </a:lnSpc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CH Artes Visuais</a:t>
            </a:r>
          </a:p>
          <a:p>
            <a:pPr>
              <a:lnSpc>
                <a:spcPct val="120000"/>
              </a:lnSpc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Profissional de Apoio à Infância </a:t>
            </a:r>
          </a:p>
          <a:p>
            <a:pPr>
              <a:lnSpc>
                <a:spcPct val="120000"/>
              </a:lnSpc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Técnico de Informática e Gestão</a:t>
            </a:r>
          </a:p>
          <a:p>
            <a:pPr>
              <a:lnSpc>
                <a:spcPct val="120000"/>
              </a:lnSpc>
            </a:pP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Técnico de Turismo</a:t>
            </a:r>
            <a:endParaRPr lang="pt-PT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/>
          </a:bodyPr>
          <a:lstStyle/>
          <a:p>
            <a:r>
              <a:rPr lang="pt-PT" sz="3200" dirty="0" smtClean="0">
                <a:solidFill>
                  <a:srgbClr val="002060"/>
                </a:solidFill>
                <a:latin typeface="Arial Rounded MT Bold" pitchFamily="34" charset="0"/>
              </a:rPr>
              <a:t>ESCOLA SECUNDÁRIA FRANCISCO SIMÕES</a:t>
            </a:r>
            <a:endParaRPr lang="pt-PT" sz="32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/>
          </a:bodyPr>
          <a:lstStyle/>
          <a:p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Profissional de Gestão Desportiva</a:t>
            </a:r>
          </a:p>
          <a:p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Profissional de Multimédia</a:t>
            </a:r>
          </a:p>
          <a:p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Profissional de Turismo</a:t>
            </a:r>
          </a:p>
          <a:p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CH Ciências e Tecnologias</a:t>
            </a:r>
          </a:p>
          <a:p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CH Línguas e Humanidades</a:t>
            </a:r>
          </a:p>
          <a:p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CH Artes Visuais</a:t>
            </a:r>
            <a:endParaRPr lang="pt-PT" sz="2400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3200" dirty="0" smtClean="0">
                <a:solidFill>
                  <a:schemeClr val="tx2"/>
                </a:solidFill>
                <a:latin typeface="Arial Rounded MT Bold" pitchFamily="34" charset="0"/>
              </a:rPr>
              <a:t>CENTRO DE RECRUTAMENTO DA ARMADA</a:t>
            </a:r>
            <a:br>
              <a:rPr lang="pt-PT" sz="3200" dirty="0" smtClean="0">
                <a:solidFill>
                  <a:schemeClr val="tx2"/>
                </a:solidFill>
                <a:latin typeface="Arial Rounded MT Bold" pitchFamily="34" charset="0"/>
              </a:rPr>
            </a:br>
            <a:r>
              <a:rPr lang="pt-PT" sz="3200" dirty="0" smtClean="0">
                <a:solidFill>
                  <a:schemeClr val="tx2"/>
                </a:solidFill>
                <a:latin typeface="Arial Rounded MT Bold" pitchFamily="34" charset="0"/>
              </a:rPr>
              <a:t>MARINHA PORTUGUESA</a:t>
            </a:r>
            <a:endParaRPr lang="pt-PT" sz="3200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630363"/>
          </a:xfrm>
        </p:spPr>
        <p:txBody>
          <a:bodyPr/>
          <a:lstStyle/>
          <a:p>
            <a:endParaRPr lang="pt-PT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/>
          </a:bodyPr>
          <a:lstStyle/>
          <a:p>
            <a:r>
              <a:rPr lang="pt-PT" sz="3200" dirty="0" smtClean="0">
                <a:solidFill>
                  <a:schemeClr val="tx2"/>
                </a:solidFill>
                <a:latin typeface="Arial Rounded MT Bold" pitchFamily="34" charset="0"/>
              </a:rPr>
              <a:t>ESCOLA PROFISSIONAL BENTO JESUS CARAÇA</a:t>
            </a:r>
            <a:endParaRPr lang="pt-PT" sz="3200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92363"/>
          </a:xfrm>
        </p:spPr>
        <p:txBody>
          <a:bodyPr>
            <a:normAutofit/>
          </a:bodyPr>
          <a:lstStyle/>
          <a:p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Técnico de Gestão de Equipamentos Informáticos</a:t>
            </a:r>
          </a:p>
          <a:p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Técnico de Receção(Turismo)</a:t>
            </a:r>
          </a:p>
          <a:p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Técnico de Gestão Empresarial, Marketing e Publicidade (Comércio)</a:t>
            </a:r>
          </a:p>
          <a:p>
            <a:endParaRPr lang="pt-PT" sz="20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>
            <a:normAutofit/>
          </a:bodyPr>
          <a:lstStyle/>
          <a:p>
            <a:r>
              <a:rPr lang="pt-PT" sz="3200" dirty="0" smtClean="0">
                <a:solidFill>
                  <a:schemeClr val="tx2"/>
                </a:solidFill>
                <a:latin typeface="Arial Rounded MT Bold" pitchFamily="34" charset="0"/>
              </a:rPr>
              <a:t>ESCOLA SECUNDÁRIA JOÃO DE BARROS</a:t>
            </a:r>
            <a:endParaRPr lang="pt-PT" sz="3200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CH Ciências e Tecnologias</a:t>
            </a:r>
          </a:p>
          <a:p>
            <a:pPr>
              <a:lnSpc>
                <a:spcPct val="120000"/>
              </a:lnSpc>
            </a:pPr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CH Ciências Socioeconómicas</a:t>
            </a:r>
          </a:p>
          <a:p>
            <a:pPr>
              <a:lnSpc>
                <a:spcPct val="120000"/>
              </a:lnSpc>
            </a:pPr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CH Línguas e Humanidades</a:t>
            </a:r>
          </a:p>
          <a:p>
            <a:pPr>
              <a:lnSpc>
                <a:spcPct val="120000"/>
              </a:lnSpc>
            </a:pPr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CH Artes Visuais</a:t>
            </a:r>
          </a:p>
          <a:p>
            <a:pPr>
              <a:lnSpc>
                <a:spcPct val="120000"/>
              </a:lnSpc>
            </a:pPr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Profissional de Gestão e Manutenção de Equipamentos Informáticos</a:t>
            </a:r>
          </a:p>
          <a:p>
            <a:pPr>
              <a:lnSpc>
                <a:spcPct val="120000"/>
              </a:lnSpc>
            </a:pPr>
            <a:r>
              <a:rPr lang="pt-P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Curso Profissional Gestão e Programação de Sistemas Informáticos</a:t>
            </a:r>
          </a:p>
          <a:p>
            <a:pPr>
              <a:buNone/>
            </a:pPr>
            <a:endParaRPr lang="pt-PT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2200" dirty="0" smtClean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pt-PT" sz="22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pt-PT" sz="2200" dirty="0" smtClean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pt-PT" sz="22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lvl="0" algn="ctr">
              <a:buNone/>
            </a:pPr>
            <a:endParaRPr lang="pt-PT" sz="3600" u="sng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 lvl="0" algn="ctr">
              <a:buNone/>
            </a:pPr>
            <a:endParaRPr lang="pt-PT" sz="3600" u="sng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 lvl="0" algn="ctr">
              <a:buNone/>
            </a:pPr>
            <a:endParaRPr lang="pt-PT" sz="3600" u="sng" dirty="0" smtClean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  <a:p>
            <a:pPr lvl="0" algn="ctr">
              <a:lnSpc>
                <a:spcPct val="120000"/>
              </a:lnSpc>
              <a:buNone/>
            </a:pPr>
            <a:r>
              <a:rPr lang="pt-PT" sz="4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Os cursos Científico-Humanístico, estão vocacionados essencialmente para o prosseguimento de estudos </a:t>
            </a:r>
          </a:p>
          <a:p>
            <a:pPr lvl="0" algn="ctr">
              <a:lnSpc>
                <a:spcPct val="120000"/>
              </a:lnSpc>
              <a:buNone/>
            </a:pPr>
            <a:r>
              <a:rPr lang="pt-PT" sz="4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de nível superior.</a:t>
            </a:r>
          </a:p>
          <a:p>
            <a:pPr lvl="0" algn="ctr">
              <a:lnSpc>
                <a:spcPct val="120000"/>
              </a:lnSpc>
              <a:buNone/>
            </a:pPr>
            <a:r>
              <a:rPr lang="pt-PT" sz="4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Têm a duração de 3 anos (10º,11º e 12º).</a:t>
            </a:r>
          </a:p>
          <a:p>
            <a:pPr lvl="0" algn="ctr">
              <a:lnSpc>
                <a:spcPct val="120000"/>
              </a:lnSpc>
              <a:buNone/>
            </a:pPr>
            <a:r>
              <a:rPr lang="pt-PT" sz="4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Conferem o diploma de conclusão de ensino secundário.</a:t>
            </a:r>
          </a:p>
          <a:p>
            <a:pPr lvl="0" algn="ctr">
              <a:buNone/>
            </a:pPr>
            <a:endParaRPr lang="pt-PT" sz="3600" u="sng" dirty="0" smtClean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  <a:p>
            <a:pPr lvl="0" algn="ctr">
              <a:buNone/>
            </a:pPr>
            <a:endParaRPr lang="pt-PT" sz="3600" u="sng" dirty="0" smtClean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  <a:p>
            <a:pPr lvl="0" algn="ctr">
              <a:buNone/>
            </a:pPr>
            <a:r>
              <a:rPr lang="pt-PT" sz="42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Ciências e Tecnologias </a:t>
            </a:r>
            <a:r>
              <a:rPr lang="pt-PT" sz="4200" b="1" dirty="0" smtClean="0">
                <a:solidFill>
                  <a:srgbClr val="00B0F0"/>
                </a:solidFill>
                <a:latin typeface="Arial Rounded MT Bold" pitchFamily="34" charset="0"/>
              </a:rPr>
              <a:t> |  </a:t>
            </a:r>
            <a:r>
              <a:rPr lang="pt-PT" sz="42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Ciências Socioeconómicas</a:t>
            </a:r>
          </a:p>
          <a:p>
            <a:pPr algn="ctr">
              <a:buNone/>
            </a:pPr>
            <a:r>
              <a:rPr lang="pt-PT" sz="42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Línguas e Humanidades </a:t>
            </a:r>
            <a:r>
              <a:rPr lang="pt-PT" sz="4200" b="1" dirty="0" smtClean="0">
                <a:solidFill>
                  <a:srgbClr val="00B0F0"/>
                </a:solidFill>
                <a:latin typeface="Arial Rounded MT Bold" pitchFamily="34" charset="0"/>
              </a:rPr>
              <a:t> |  </a:t>
            </a:r>
            <a:r>
              <a:rPr lang="pt-PT" sz="4200" b="1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Artes Visuais</a:t>
            </a:r>
          </a:p>
          <a:p>
            <a:pPr lvl="0" algn="ctr">
              <a:buNone/>
            </a:pPr>
            <a:r>
              <a:rPr lang="pt-PT" sz="3600" u="sng" dirty="0" smtClean="0"/>
              <a:t> </a:t>
            </a:r>
            <a:endParaRPr lang="pt-PT" sz="3600" dirty="0" smtClean="0"/>
          </a:p>
          <a:p>
            <a:endParaRPr lang="pt-PT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1981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CURSOS CIENTÍFICO-HUMANÍSTICO</a:t>
            </a:r>
            <a:endParaRPr kumimoji="0" lang="pt-PT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2000" dirty="0" smtClean="0">
                <a:solidFill>
                  <a:srgbClr val="002060"/>
                </a:solidFill>
                <a:latin typeface="Arial Rounded MT Bold" pitchFamily="34" charset="0"/>
              </a:rPr>
              <a:t>CURSOS CIENTÍFICO-HUMANISTICOS </a:t>
            </a:r>
            <a:r>
              <a:rPr lang="pt-PT" b="1" dirty="0" smtClean="0">
                <a:solidFill>
                  <a:srgbClr val="002060"/>
                </a:solidFill>
                <a:latin typeface="Arial Rounded MT Bold" pitchFamily="34" charset="0"/>
              </a:rPr>
              <a:t/>
            </a:r>
            <a:br>
              <a:rPr lang="pt-PT" b="1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pt-PT" sz="2700" b="1" dirty="0" smtClean="0">
                <a:solidFill>
                  <a:srgbClr val="002060"/>
                </a:solidFill>
                <a:latin typeface="Arial Rounded MT Bold" pitchFamily="34" charset="0"/>
              </a:rPr>
              <a:t>Curso de Ciências e Tecnologias</a:t>
            </a:r>
            <a:r>
              <a:rPr lang="pt-PT" sz="2700" b="1" dirty="0" smtClean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pt-PT" sz="2700" b="1" dirty="0" smtClean="0">
                <a:solidFill>
                  <a:schemeClr val="bg1"/>
                </a:solidFill>
                <a:latin typeface="Arial Rounded MT Bold" pitchFamily="34" charset="0"/>
              </a:rPr>
            </a:br>
            <a:endParaRPr lang="pt-PT" sz="27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86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PT" sz="2400" b="1" u="sng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 algn="ctr">
              <a:buNone/>
            </a:pPr>
            <a:endParaRPr lang="pt-PT" sz="2400" b="1" u="sng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sz="2000" b="1" dirty="0" smtClean="0">
                <a:solidFill>
                  <a:srgbClr val="002060"/>
                </a:solidFill>
                <a:latin typeface="Arial Rounded MT Bold" pitchFamily="34" charset="0"/>
              </a:rPr>
              <a:t>FORMAÇÃO GERAL</a:t>
            </a: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Português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 (10.º, 11.º e 12.º anos)</a:t>
            </a: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Língua Estrangeira I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, </a:t>
            </a: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II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 ou </a:t>
            </a: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III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 - Alemão, Espanhol, Francês ou Inglês (10.º e 11.º anos)</a:t>
            </a: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Filosofia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 (10.º e 11.º anos)</a:t>
            </a: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Educação Física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 (10.º, 11.º e 12.º anos)</a:t>
            </a:r>
            <a:endParaRPr lang="pt-PT" sz="24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2000" dirty="0" smtClean="0">
                <a:solidFill>
                  <a:srgbClr val="002060"/>
                </a:solidFill>
                <a:latin typeface="Arial Rounded MT Bold" pitchFamily="34" charset="0"/>
              </a:rPr>
              <a:t>CURSOS CIENTÍFICO-HUMANISTICOS </a:t>
            </a:r>
            <a:r>
              <a:rPr lang="pt-PT" b="1" dirty="0" smtClean="0">
                <a:solidFill>
                  <a:srgbClr val="002060"/>
                </a:solidFill>
                <a:latin typeface="Arial Rounded MT Bold" pitchFamily="34" charset="0"/>
              </a:rPr>
              <a:t/>
            </a:r>
            <a:br>
              <a:rPr lang="pt-PT" b="1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pt-PT" sz="2700" b="1" dirty="0" smtClean="0">
                <a:solidFill>
                  <a:srgbClr val="002060"/>
                </a:solidFill>
                <a:latin typeface="Arial Rounded MT Bold" pitchFamily="34" charset="0"/>
              </a:rPr>
              <a:t>Curso de Ciências e Tecnologias</a:t>
            </a:r>
            <a:r>
              <a:rPr lang="pt-PT" b="1" dirty="0" smtClean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pt-PT" b="1" dirty="0" smtClean="0">
                <a:solidFill>
                  <a:schemeClr val="bg1"/>
                </a:solidFill>
                <a:latin typeface="Arial Rounded MT Bold" pitchFamily="34" charset="0"/>
              </a:rPr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pt-PT" u="sng" dirty="0" smtClean="0"/>
          </a:p>
          <a:p>
            <a:pPr>
              <a:buNone/>
            </a:pPr>
            <a:r>
              <a:rPr lang="pt-PT" sz="2000" b="1" dirty="0" smtClean="0">
                <a:solidFill>
                  <a:srgbClr val="002060"/>
                </a:solidFill>
                <a:latin typeface="Arial Rounded MT Bold" pitchFamily="34" charset="0"/>
              </a:rPr>
              <a:t>FORMAÇÃO ESPECÍFICA</a:t>
            </a:r>
          </a:p>
          <a:p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Trienal obrigatória (10.º, 11.º e 12.º anos)</a:t>
            </a: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      Matemática A</a:t>
            </a:r>
            <a:endParaRPr lang="pt-PT" sz="24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Bienais (10.º e 11.º anos) - O aluno escolhe duas disciplinas bienais – </a:t>
            </a:r>
            <a:r>
              <a:rPr lang="pt-PT" sz="2400" i="1" dirty="0" smtClean="0">
                <a:solidFill>
                  <a:srgbClr val="002060"/>
                </a:solidFill>
                <a:latin typeface="Arial Rounded MT Bold" pitchFamily="34" charset="0"/>
              </a:rPr>
              <a:t>opções (a)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:</a:t>
            </a: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	Biologia e Geologia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 (10.º e 11.º anos)</a:t>
            </a: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	Física e Química 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A (10.º e 11.º anos)</a:t>
            </a: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	Geometria Descritiva A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 (10.º e 11.º anos)</a:t>
            </a:r>
          </a:p>
          <a:p>
            <a:endParaRPr lang="pt-PT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pt-PT" sz="2000" dirty="0" smtClean="0">
                <a:solidFill>
                  <a:srgbClr val="002060"/>
                </a:solidFill>
                <a:latin typeface="Arial Rounded MT Bold" pitchFamily="34" charset="0"/>
              </a:rPr>
              <a:t>CURSOS CIENTÍFICO-HUMANISTICOS </a:t>
            </a:r>
            <a:r>
              <a:rPr lang="pt-PT" b="1" dirty="0" smtClean="0">
                <a:solidFill>
                  <a:srgbClr val="002060"/>
                </a:solidFill>
                <a:latin typeface="Arial Rounded MT Bold" pitchFamily="34" charset="0"/>
              </a:rPr>
              <a:t/>
            </a:r>
            <a:br>
              <a:rPr lang="pt-PT" b="1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pt-PT" sz="2700" b="1" dirty="0" smtClean="0">
                <a:solidFill>
                  <a:srgbClr val="002060"/>
                </a:solidFill>
                <a:latin typeface="Arial Rounded MT Bold" pitchFamily="34" charset="0"/>
              </a:rPr>
              <a:t>Curso de Ciências e Tecnologias</a:t>
            </a:r>
            <a:endParaRPr lang="pt-PT" sz="27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5" name="Marcador de Posição de Conteúdo 4"/>
          <p:cNvSpPr>
            <a:spLocks noGrp="1"/>
          </p:cNvSpPr>
          <p:nvPr>
            <p:ph sz="half" idx="1"/>
          </p:nvPr>
        </p:nvSpPr>
        <p:spPr>
          <a:xfrm>
            <a:off x="533400" y="3581400"/>
            <a:ext cx="4038600" cy="2362200"/>
          </a:xfrm>
        </p:spPr>
        <p:txBody>
          <a:bodyPr>
            <a:normAutofit fontScale="77500" lnSpcReduction="20000"/>
          </a:bodyPr>
          <a:lstStyle/>
          <a:p>
            <a:r>
              <a:rPr lang="pt-PT" sz="1600" dirty="0" smtClean="0">
                <a:solidFill>
                  <a:srgbClr val="002060"/>
                </a:solidFill>
                <a:latin typeface="Arial Rounded MT Bold" pitchFamily="34" charset="0"/>
              </a:rPr>
              <a:t>Opções (b)</a:t>
            </a:r>
          </a:p>
          <a:p>
            <a:pPr>
              <a:buNone/>
            </a:pPr>
            <a:endParaRPr lang="pt-PT" sz="16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Biologia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Física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Geologia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Química</a:t>
            </a:r>
          </a:p>
          <a:p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half" idx="2"/>
          </p:nvPr>
        </p:nvSpPr>
        <p:spPr>
          <a:xfrm>
            <a:off x="4648200" y="3581400"/>
            <a:ext cx="4038600" cy="2362200"/>
          </a:xfrm>
        </p:spPr>
        <p:txBody>
          <a:bodyPr>
            <a:normAutofit fontScale="77500" lnSpcReduction="20000"/>
          </a:bodyPr>
          <a:lstStyle/>
          <a:p>
            <a:r>
              <a:rPr lang="pt-PT" sz="1600" dirty="0" smtClean="0">
                <a:solidFill>
                  <a:srgbClr val="002060"/>
                </a:solidFill>
                <a:latin typeface="Arial Rounded MT Bold" pitchFamily="34" charset="0"/>
              </a:rPr>
              <a:t>Opções (c)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Antropologia (d)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Aplicações Informáticas B (d)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Ciência Política (d)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Clássicos da Literatura (d)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Direito (d)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Economia C (d)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Filosofia A (d)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Geografia C (d)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Grego (d)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Língua Estrangeira I, II ou III (d)</a:t>
            </a:r>
          </a:p>
          <a:p>
            <a:pPr>
              <a:buNone/>
            </a:pPr>
            <a:r>
              <a:rPr lang="pt-PT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Psicologia B (d)</a:t>
            </a:r>
            <a:endParaRPr lang="pt-PT" sz="1600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09600" y="20574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PT" dirty="0" smtClean="0"/>
          </a:p>
          <a:p>
            <a:pPr algn="r"/>
            <a:endParaRPr lang="pt-PT" dirty="0" smtClean="0"/>
          </a:p>
          <a:p>
            <a:pPr algn="r"/>
            <a:r>
              <a:rPr lang="pt-PT" sz="1400" dirty="0" smtClean="0">
                <a:latin typeface="Arial Rounded MT Bold" pitchFamily="34" charset="0"/>
              </a:rPr>
              <a:t> </a:t>
            </a:r>
            <a:r>
              <a:rPr lang="pt-PT" sz="1400" dirty="0" smtClean="0">
                <a:solidFill>
                  <a:srgbClr val="002060"/>
                </a:solidFill>
                <a:latin typeface="Arial Rounded MT Bold" pitchFamily="34" charset="0"/>
              </a:rPr>
              <a:t>Anuais (12.º) - O aluno escolhe duas disciplinas anuais de 12.º ano, sendo pelo menos uma obrigatoriamente do conjunto de opções (b):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81000" y="63246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400" dirty="0" smtClean="0">
                <a:solidFill>
                  <a:srgbClr val="002060"/>
                </a:solidFill>
                <a:latin typeface="Arial Rounded MT Bold" pitchFamily="34" charset="0"/>
              </a:rPr>
              <a:t>(d) Oferta dependente do projeto educativo de escola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>
            <a:normAutofit/>
          </a:bodyPr>
          <a:lstStyle/>
          <a:p>
            <a:r>
              <a:rPr lang="pt-PT" sz="2000" dirty="0" smtClean="0">
                <a:solidFill>
                  <a:srgbClr val="002060"/>
                </a:solidFill>
                <a:latin typeface="Arial Rounded MT Bold" pitchFamily="34" charset="0"/>
              </a:rPr>
              <a:t>CURSOS CIENTÍFICO-HUMANISTICOS </a:t>
            </a:r>
            <a:r>
              <a:rPr lang="pt-PT" b="1" dirty="0" smtClean="0">
                <a:solidFill>
                  <a:srgbClr val="002060"/>
                </a:solidFill>
                <a:latin typeface="Arial Rounded MT Bold" pitchFamily="34" charset="0"/>
              </a:rPr>
              <a:t/>
            </a:r>
            <a:br>
              <a:rPr lang="pt-PT" b="1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pt-PT" sz="2700" b="1" dirty="0" smtClean="0">
                <a:solidFill>
                  <a:srgbClr val="002060"/>
                </a:solidFill>
                <a:latin typeface="Arial Rounded MT Bold" pitchFamily="34" charset="0"/>
              </a:rPr>
              <a:t>Curso de Ciências Socioeconómicas</a:t>
            </a:r>
            <a:endParaRPr lang="pt-PT" sz="2700" dirty="0">
              <a:solidFill>
                <a:srgbClr val="00206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3400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PT" sz="2400" b="1" u="sng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 algn="ctr">
              <a:buNone/>
            </a:pPr>
            <a:endParaRPr lang="pt-PT" sz="2400" b="1" u="sng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FORMAÇÃO GERAL</a:t>
            </a: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Português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 (10.º, 11.º e 12.º anos)</a:t>
            </a: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Língua Estrangeira I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, </a:t>
            </a: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II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 ou </a:t>
            </a: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III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 - Alemão, Espanhol, Francês ou Inglês (10.º e 11.º anos)</a:t>
            </a: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Filosofia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 (10.º e 11.º anos)</a:t>
            </a:r>
          </a:p>
          <a:p>
            <a:pPr>
              <a:buNone/>
            </a:pPr>
            <a:r>
              <a:rPr lang="pt-PT" sz="2400" b="1" dirty="0" smtClean="0">
                <a:solidFill>
                  <a:srgbClr val="002060"/>
                </a:solidFill>
                <a:latin typeface="Arial Rounded MT Bold" pitchFamily="34" charset="0"/>
              </a:rPr>
              <a:t>Educação Física</a:t>
            </a:r>
            <a:r>
              <a:rPr lang="pt-PT" sz="2400" dirty="0" smtClean="0">
                <a:solidFill>
                  <a:srgbClr val="002060"/>
                </a:solidFill>
                <a:latin typeface="Arial Rounded MT Bold" pitchFamily="34" charset="0"/>
              </a:rPr>
              <a:t> (10.º, 11.º e 12.º anos)</a:t>
            </a:r>
          </a:p>
          <a:p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229600" cy="1143000"/>
          </a:xfrm>
        </p:spPr>
        <p:txBody>
          <a:bodyPr>
            <a:normAutofit/>
          </a:bodyPr>
          <a:lstStyle/>
          <a:p>
            <a:r>
              <a:rPr lang="pt-PT" sz="2000" dirty="0" smtClean="0">
                <a:solidFill>
                  <a:srgbClr val="002060"/>
                </a:solidFill>
                <a:latin typeface="Arial Rounded MT Bold" pitchFamily="34" charset="0"/>
              </a:rPr>
              <a:t>CURSOS CIENTÍFICO-HUMANISTICOS </a:t>
            </a:r>
            <a:r>
              <a:rPr lang="pt-PT" b="1" dirty="0" smtClean="0">
                <a:solidFill>
                  <a:srgbClr val="002060"/>
                </a:solidFill>
                <a:latin typeface="Arial Rounded MT Bold" pitchFamily="34" charset="0"/>
              </a:rPr>
              <a:t/>
            </a:r>
            <a:br>
              <a:rPr lang="pt-PT" b="1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pt-PT" sz="2700" b="1" dirty="0" smtClean="0">
                <a:solidFill>
                  <a:srgbClr val="002060"/>
                </a:solidFill>
                <a:latin typeface="Arial Rounded MT Bold" pitchFamily="34" charset="0"/>
              </a:rPr>
              <a:t>Curso de Ciências Socioeconómicas</a:t>
            </a:r>
            <a:endParaRPr lang="pt-PT" sz="2700" dirty="0">
              <a:solidFill>
                <a:srgbClr val="00206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525963"/>
          </a:xfrm>
        </p:spPr>
        <p:txBody>
          <a:bodyPr>
            <a:normAutofit/>
          </a:bodyPr>
          <a:lstStyle/>
          <a:p>
            <a:endParaRPr lang="pt-PT" sz="26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pt-PT" sz="2600" dirty="0" smtClean="0">
                <a:solidFill>
                  <a:srgbClr val="002060"/>
                </a:solidFill>
                <a:latin typeface="Arial Rounded MT Bold" pitchFamily="34" charset="0"/>
              </a:rPr>
              <a:t>FORMAÇÃO ESPECÍFICA</a:t>
            </a:r>
          </a:p>
          <a:p>
            <a:r>
              <a:rPr lang="pt-PT" sz="2600" dirty="0" smtClean="0">
                <a:solidFill>
                  <a:srgbClr val="002060"/>
                </a:solidFill>
                <a:latin typeface="Arial Rounded MT Bold" pitchFamily="34" charset="0"/>
              </a:rPr>
              <a:t>Trienal obrigatória (10.º, 11.º e 12.º anos)</a:t>
            </a:r>
          </a:p>
          <a:p>
            <a:pPr>
              <a:buNone/>
            </a:pPr>
            <a:r>
              <a:rPr lang="pt-PT" sz="2600" b="1" dirty="0" smtClean="0">
                <a:solidFill>
                  <a:srgbClr val="002060"/>
                </a:solidFill>
                <a:latin typeface="Arial Rounded MT Bold" pitchFamily="34" charset="0"/>
              </a:rPr>
              <a:t>Matemática A</a:t>
            </a:r>
            <a:endParaRPr lang="pt-PT" sz="26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r>
              <a:rPr lang="pt-PT" sz="2600" dirty="0" smtClean="0">
                <a:solidFill>
                  <a:srgbClr val="002060"/>
                </a:solidFill>
                <a:latin typeface="Arial Rounded MT Bold" pitchFamily="34" charset="0"/>
              </a:rPr>
              <a:t>Bienais (10.º e 11.º anos) - O aluno escolhe duas disciplinas bienais – </a:t>
            </a:r>
            <a:r>
              <a:rPr lang="pt-PT" sz="2600" i="1" dirty="0" smtClean="0">
                <a:solidFill>
                  <a:srgbClr val="002060"/>
                </a:solidFill>
                <a:latin typeface="Arial Rounded MT Bold" pitchFamily="34" charset="0"/>
              </a:rPr>
              <a:t>opções (a)</a:t>
            </a:r>
            <a:r>
              <a:rPr lang="pt-PT" sz="2600" dirty="0" smtClean="0">
                <a:solidFill>
                  <a:srgbClr val="002060"/>
                </a:solidFill>
                <a:latin typeface="Arial Rounded MT Bold" pitchFamily="34" charset="0"/>
              </a:rPr>
              <a:t>:</a:t>
            </a:r>
          </a:p>
          <a:p>
            <a:pPr>
              <a:buNone/>
            </a:pPr>
            <a:r>
              <a:rPr lang="pt-PT" sz="2600" b="1" dirty="0" smtClean="0">
                <a:solidFill>
                  <a:srgbClr val="002060"/>
                </a:solidFill>
                <a:latin typeface="Arial Rounded MT Bold" pitchFamily="34" charset="0"/>
              </a:rPr>
              <a:t>Economia A</a:t>
            </a:r>
            <a:endParaRPr lang="pt-PT" sz="26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sz="2600" b="1" dirty="0" smtClean="0">
                <a:solidFill>
                  <a:srgbClr val="002060"/>
                </a:solidFill>
                <a:latin typeface="Arial Rounded MT Bold" pitchFamily="34" charset="0"/>
              </a:rPr>
              <a:t>Geografia A</a:t>
            </a:r>
            <a:endParaRPr lang="pt-PT" sz="26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>
              <a:buNone/>
            </a:pPr>
            <a:r>
              <a:rPr lang="pt-PT" sz="2600" b="1" dirty="0" smtClean="0">
                <a:solidFill>
                  <a:srgbClr val="002060"/>
                </a:solidFill>
                <a:latin typeface="Arial Rounded MT Bold" pitchFamily="34" charset="0"/>
              </a:rPr>
              <a:t>História B</a:t>
            </a:r>
            <a:endParaRPr lang="pt-PT" sz="26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962</Words>
  <Application>Microsoft Office PowerPoint</Application>
  <PresentationFormat>Apresentação no Ecrã (4:3)</PresentationFormat>
  <Paragraphs>326</Paragraphs>
  <Slides>35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35</vt:i4>
      </vt:variant>
    </vt:vector>
  </HeadingPairs>
  <TitlesOfParts>
    <vt:vector size="36" baseType="lpstr">
      <vt:lpstr>Tema do Office</vt:lpstr>
      <vt:lpstr>   ORIENTAÇÃO ESCOLAR  E VOCACIONAL  ANO LETIVO 2016/2017 </vt:lpstr>
      <vt:lpstr>SISTEMA EDUCATIVO PORTUGUÊS</vt:lpstr>
      <vt:lpstr> </vt:lpstr>
      <vt:lpstr>   </vt:lpstr>
      <vt:lpstr>CURSOS CIENTÍFICO-HUMANISTICOS  Curso de Ciências e Tecnologias </vt:lpstr>
      <vt:lpstr>CURSOS CIENTÍFICO-HUMANISTICOS  Curso de Ciências e Tecnologias </vt:lpstr>
      <vt:lpstr>CURSOS CIENTÍFICO-HUMANISTICOS  Curso de Ciências e Tecnologias</vt:lpstr>
      <vt:lpstr>CURSOS CIENTÍFICO-HUMANISTICOS  Curso de Ciências Socioeconómicas</vt:lpstr>
      <vt:lpstr>CURSOS CIENTÍFICO-HUMANISTICOS  Curso de Ciências Socioeconómicas</vt:lpstr>
      <vt:lpstr>CURSOS CIENTÍFICO-HUMANISTICOS Curso de Ciências Socioeconómicas </vt:lpstr>
      <vt:lpstr>CURSOS CIENTÍFICO-HUMANISTICOS CURSO LÍNGUAS E HUMANIDADES</vt:lpstr>
      <vt:lpstr>CURSOS CIENTÍFICO-HUMANISTICOS  Curso Línguas e Humanidades </vt:lpstr>
      <vt:lpstr>CURSOS CIENTÍFICO-HUMANISTICOS  Curso Línguas e Humanidades </vt:lpstr>
      <vt:lpstr>CURSOS CIENTÍFICO-HUMANISTICOS  Curso Artes Visuais </vt:lpstr>
      <vt:lpstr>CURSOS CIENTÍFICO-HUMANISTICOS  Curso Artes Visuais</vt:lpstr>
      <vt:lpstr>CURSOS CIENTÍFICO-HUMANISTICOS  Curso Artes Visuais</vt:lpstr>
      <vt:lpstr>CURSOS PROFISSIONAIS</vt:lpstr>
      <vt:lpstr>  CURSOS PROFISSIONAIS </vt:lpstr>
      <vt:lpstr>CURSOS PROFISSIONAIS</vt:lpstr>
      <vt:lpstr>CURSOS PROFISSIONAIS</vt:lpstr>
      <vt:lpstr>CURSOS PROFISSIONAIS</vt:lpstr>
      <vt:lpstr>CURSOS PROFISSIONAIS</vt:lpstr>
      <vt:lpstr>CURSOS PROFISSIONAIS  Áreas de Formação  Estes cursos estão organizados em harmonia com referenciais de formação aprovados para as seguintes famílias profissionais: </vt:lpstr>
      <vt:lpstr>CURSOS PROFISSIONAIS Áreas de Formação</vt:lpstr>
      <vt:lpstr>      CURSOS PROFISSIONAIS</vt:lpstr>
      <vt:lpstr>CURSOS ARTÍSTICOS-ESPECIALIZADOS</vt:lpstr>
      <vt:lpstr>LINKS DE INTERESSE</vt:lpstr>
      <vt:lpstr>CALENDARIZAÇÃO DA SEMANA DAS PROFISSÕES NA ESCOLA BÁSICA ELIAS GARCIA </vt:lpstr>
      <vt:lpstr>ESCOLA PROFISSIONAL DE ALMADA</vt:lpstr>
      <vt:lpstr>ESCOLA SECUNDARIA  ROMEU CORREIA</vt:lpstr>
      <vt:lpstr>ESCOLA SECUNDÁRIA DANIEL SAMPAIO</vt:lpstr>
      <vt:lpstr>ESCOLA SECUNDÁRIA FRANCISCO SIMÕES</vt:lpstr>
      <vt:lpstr>CENTRO DE RECRUTAMENTO DA ARMADA MARINHA PORTUGUESA</vt:lpstr>
      <vt:lpstr>ESCOLA PROFISSIONAL BENTO JESUS CARAÇA</vt:lpstr>
      <vt:lpstr>ESCOLA SECUNDÁRIA JOÃO DE BARROS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ORIENTAÇÃO ESCOLAR E VOCACIONAL</dc:title>
  <dc:creator>Professor</dc:creator>
  <cp:lastModifiedBy>mfsoares</cp:lastModifiedBy>
  <cp:revision>134</cp:revision>
  <dcterms:created xsi:type="dcterms:W3CDTF">2017-01-30T14:15:28Z</dcterms:created>
  <dcterms:modified xsi:type="dcterms:W3CDTF">2017-05-01T15:51:53Z</dcterms:modified>
</cp:coreProperties>
</file>